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57" r:id="rId5"/>
    <p:sldId id="296" r:id="rId6"/>
    <p:sldId id="297" r:id="rId7"/>
    <p:sldId id="265" r:id="rId8"/>
    <p:sldId id="283" r:id="rId9"/>
    <p:sldId id="261" r:id="rId10"/>
    <p:sldId id="262" r:id="rId11"/>
    <p:sldId id="285" r:id="rId12"/>
    <p:sldId id="298" r:id="rId13"/>
    <p:sldId id="286" r:id="rId14"/>
    <p:sldId id="284" r:id="rId15"/>
    <p:sldId id="287" r:id="rId16"/>
    <p:sldId id="288" r:id="rId17"/>
    <p:sldId id="299" r:id="rId18"/>
    <p:sldId id="290" r:id="rId19"/>
    <p:sldId id="300" r:id="rId20"/>
    <p:sldId id="291" r:id="rId21"/>
    <p:sldId id="292" r:id="rId22"/>
    <p:sldId id="293" r:id="rId23"/>
    <p:sldId id="294" r:id="rId24"/>
    <p:sldId id="295" r:id="rId25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BD884F-4DA4-4E20-8A14-BE19A57985E5}">
          <p14:sldIdLst>
            <p14:sldId id="256"/>
            <p14:sldId id="278"/>
            <p14:sldId id="259"/>
            <p14:sldId id="257"/>
            <p14:sldId id="296"/>
            <p14:sldId id="297"/>
            <p14:sldId id="265"/>
            <p14:sldId id="283"/>
            <p14:sldId id="261"/>
            <p14:sldId id="262"/>
            <p14:sldId id="285"/>
            <p14:sldId id="298"/>
            <p14:sldId id="286"/>
            <p14:sldId id="284"/>
            <p14:sldId id="287"/>
            <p14:sldId id="288"/>
            <p14:sldId id="299"/>
            <p14:sldId id="290"/>
            <p14:sldId id="30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8235-AA4E-6D61-5756-3D3C1E8EA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B09D2-DD7A-DB3C-B510-820158B8C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1425F-9DEA-DD3D-D5B8-D10A2C38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67CFF-44B6-D2C1-ED57-592CB35CC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ABCC9-4E02-4EB5-6028-13A5F468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4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59CD-1BAF-7184-F57A-C943E6C0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2F2AD-9803-F239-A416-50B31E6A0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62972-BEAB-B428-3C80-3E1DB1CA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58B4F-926E-2763-A5A4-0E4AE361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64E0D-0331-0922-6828-F5526155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6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38B1B1-5BFB-544C-6C9C-A20E35580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CFF12-9A92-312B-41A5-A5ADF0761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B43C5-57BB-9D97-7604-96DEA3F4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41F0F-E42C-AE5F-CD15-D6F6F38C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CDA6D-103B-C913-621E-BF4449DB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8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7A78-F904-1DD7-58D9-E01326BA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DAA13-33F2-2BCB-1C17-E0417ED43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0BEA2-83E9-96A3-F22C-B7379A3A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D310E-AA33-917F-6E04-A9939BC7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FB2B5-2F83-2F50-9D6E-C6DCAE20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4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1A88-C02D-D356-4292-6CBE24E8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AF8BB-C6CF-E0D8-B53D-EF7E80DED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6B4E6-366C-9A32-6FCE-8C9873A6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1EC5-FB1C-AA2F-5D06-34C0F1E7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C42FD-DF6D-321A-F7C1-E2683025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0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BEA3-BD38-49A2-2A21-35406345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1A89-D533-A138-50AF-C40F28B5C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38907-728E-6F20-4310-9B3A3F320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232F9-D5A0-7BFF-A32D-CCE72A59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9E61B-86CE-1C77-5472-7189A90C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F7DE7-6FE1-2FDE-1E29-05BC8645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3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8486-D4E8-D658-C018-231F30CA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C723D-5976-5012-9D7A-D9C61192B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2B614-4814-A93A-8F00-98B471375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E7D37-797F-8E52-BA87-CDEC2F88B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A19DC-7589-2F33-596B-819A19AB9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ADD9F6-66B7-1DF2-442C-CEC4B62C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50230-6878-128C-8456-A0EB98109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7CB46C-86BA-83C7-8547-380A9731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7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59CD-8127-C65F-592B-2824C331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45729-7293-33A0-7D54-E8944DDA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A0F9E-61C0-8A14-0AC9-C7DED089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CA1C0-529F-AC77-A393-29656AE8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7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BFD68-5B0B-986E-00D2-07D6A49C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58A9AD-8021-7F14-30A7-BDD303B3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7E543-6D27-D75D-E6EC-2869647C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5A46-6289-13D8-5528-04D67186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EED5-4985-1B13-15FF-74DC1EA72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68AD2-2074-F122-93D8-78208DFB1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AEDEC-19EB-D2F3-8B18-C415D916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70436-C5EE-E806-77F5-35C3142A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72904-A265-8D6B-9BF6-C50F5960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7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65186-491E-54AC-F3C9-BD39F6B7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67BAB-ABBC-8671-E203-07EC80243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7C6B0-8DEE-615F-1A9C-F8F558F94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713BE-B7CF-9DED-C4AA-2FFCBA98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8D7-8EAF-4FC2-B855-9CE87584C67B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770E8-AD32-0E07-68E3-D14CAFE4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7567E-6819-B373-6862-50BCCA33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6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9FD35-1ED4-C9A3-9A66-14B91F09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EE05A-981D-20A9-C2C9-139F237B6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85D64-C8A9-4941-675C-CD59F2570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38D7-8EAF-4FC2-B855-9CE87584C67B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F4B0A-F16E-E996-6ADD-1C56615A6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3C9D0-AB81-8316-45E2-4016AA6EC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43B0-9CDB-436F-AE83-03FC7101D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9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t@louisianapta.or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ouisianapta.org/submit-officer-data-1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87B-ADD1-0AA8-6858-AC7CEF030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75996"/>
            <a:ext cx="12192000" cy="3182815"/>
          </a:xfrm>
          <a:solidFill>
            <a:srgbClr val="1A3E6F"/>
          </a:solidFill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Josefin Sans" panose="00000500000000000000" pitchFamily="2" charset="0"/>
              </a:rPr>
              <a:t>PTA Leadership Training</a:t>
            </a:r>
            <a:br>
              <a:rPr lang="en-US" b="1" dirty="0">
                <a:solidFill>
                  <a:schemeClr val="bg1"/>
                </a:solidFill>
                <a:latin typeface="Josefin Sans" panose="00000500000000000000" pitchFamily="2" charset="0"/>
              </a:rPr>
            </a:br>
            <a:br>
              <a:rPr lang="en-US" b="1" dirty="0">
                <a:solidFill>
                  <a:schemeClr val="bg1"/>
                </a:solidFill>
                <a:latin typeface="Josefin Sans" panose="00000500000000000000" pitchFamily="2" charset="0"/>
              </a:rPr>
            </a:br>
            <a:br>
              <a:rPr lang="en-US" sz="1300">
                <a:solidFill>
                  <a:srgbClr val="1A3E6F"/>
                </a:solidFill>
                <a:latin typeface="Josefin Sans" panose="00000500000000000000" pitchFamily="2" charset="0"/>
              </a:rPr>
            </a:br>
            <a:r>
              <a:rPr lang="en-US" sz="6600">
                <a:solidFill>
                  <a:schemeClr val="bg1"/>
                </a:solidFill>
                <a:latin typeface="Josefin Sans" panose="00000500000000000000" pitchFamily="2" charset="0"/>
              </a:rPr>
              <a:t>Leading </a:t>
            </a:r>
            <a:r>
              <a:rPr lang="en-US" sz="6600" dirty="0">
                <a:solidFill>
                  <a:schemeClr val="bg1"/>
                </a:solidFill>
                <a:latin typeface="Josefin Sans" panose="00000500000000000000" pitchFamily="2" charset="0"/>
              </a:rPr>
              <a:t>Your PTA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C42A9-3901-48CF-43B9-D0F277778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2241"/>
            <a:ext cx="9144000" cy="189474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1A3E6F"/>
                </a:solidFill>
                <a:latin typeface="Atkinson Hyperlegible" pitchFamily="50" charset="0"/>
              </a:rPr>
              <a:t>Hosted by Louisiana PTA</a:t>
            </a:r>
          </a:p>
          <a:p>
            <a:r>
              <a:rPr lang="en-US" sz="3200" dirty="0">
                <a:solidFill>
                  <a:srgbClr val="1A3E6F"/>
                </a:solidFill>
                <a:latin typeface="Atkinson Hyperlegible" pitchFamily="50" charset="0"/>
              </a:rPr>
              <a:t>LouisianaPTA.org/president</a:t>
            </a:r>
          </a:p>
          <a:p>
            <a:r>
              <a:rPr lang="en-US" sz="3200" dirty="0">
                <a:solidFill>
                  <a:srgbClr val="1A3E6F"/>
                </a:solidFill>
                <a:latin typeface="Atkinson Hyperlegible" pitchFamily="50" charset="0"/>
              </a:rPr>
              <a:t>president@LouisianaPTA.org</a:t>
            </a:r>
            <a:endParaRPr lang="en-US" sz="4400" dirty="0">
              <a:solidFill>
                <a:srgbClr val="1A3E6F"/>
              </a:solidFill>
              <a:latin typeface="Atkinson Hyperlegible" pitchFamily="50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763B39-A2D2-1A4D-5363-A4DE5D546B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72" y="175706"/>
            <a:ext cx="2878460" cy="10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79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066" y="1016000"/>
            <a:ext cx="10854104" cy="545770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Ingredients to Being an Effective Leader</a:t>
            </a:r>
          </a:p>
          <a:p>
            <a:pPr marL="0" indent="0">
              <a:spcBef>
                <a:spcPts val="900"/>
              </a:spcBef>
              <a:buNone/>
            </a:pPr>
            <a:endParaRPr lang="en-US" dirty="0">
              <a:solidFill>
                <a:srgbClr val="000000"/>
              </a:solidFill>
              <a:latin typeface="Atkinson Hyperlegible" pitchFamily="2" charset="0"/>
              <a:cs typeface="Helvetica"/>
              <a:sym typeface="Courier New" charset="0"/>
            </a:endParaRP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Involve others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Build consensus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Establish atmosphere of cooperation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Show respect and appreciation for volunteers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Ask for help; delegate</a:t>
            </a:r>
          </a:p>
          <a:p>
            <a:endParaRPr lang="en-US" sz="2600" dirty="0">
              <a:latin typeface="Atkinson Hyperlegible" pitchFamily="50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03200"/>
            <a:ext cx="8664819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Atkinson Hyperlegible" pitchFamily="2" charset="0"/>
              </a:rPr>
              <a:t>Your Leadership Style</a:t>
            </a:r>
            <a:endParaRPr lang="en-US" sz="5400" dirty="0">
              <a:solidFill>
                <a:srgbClr val="1A3E6F"/>
              </a:solidFill>
              <a:latin typeface="Atkinson Hyperleg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0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582" y="1219199"/>
            <a:ext cx="10741891" cy="5254501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Work with your BOD to determine which PTA programs you want to host before presenting to principal</a:t>
            </a:r>
          </a:p>
          <a:p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Schedule time in your calendar to visit the LAPTA and National PTA websites</a:t>
            </a:r>
          </a:p>
          <a:p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Review your requirements for Active Affiliation</a:t>
            </a:r>
          </a:p>
          <a:p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Review your communications platforms</a:t>
            </a:r>
          </a:p>
          <a:p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Meet regularly with your Membership VP/Chair </a:t>
            </a:r>
          </a:p>
          <a:p>
            <a:r>
              <a:rPr lang="en-US" sz="3000" dirty="0">
                <a:latin typeface="Atkinson Hyperlegible" pitchFamily="2" charset="0"/>
              </a:rPr>
              <a:t>Schedule regular meetings with your principal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	*  Review the goals of school over the course of the year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	*  Discuss what PTA programs can be implemented to support the 	    school’s goals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	*  Bring member feedback</a:t>
            </a:r>
          </a:p>
          <a:p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 Remember to schedule time for yourself and your family!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 </a:t>
            </a:r>
          </a:p>
          <a:p>
            <a:pPr marL="457200" lvl="1" indent="0">
              <a:spcBef>
                <a:spcPts val="300"/>
              </a:spcBef>
              <a:buNone/>
            </a:pP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US" sz="2600" dirty="0">
              <a:latin typeface="Atkinson Hyperlegible" pitchFamily="50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03200"/>
            <a:ext cx="8664819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Action Items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25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858" y="1117600"/>
            <a:ext cx="10845312" cy="5218545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Call to Order/Welcome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Mission statement – Why are we here? Why do we PTA?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Secretary’s Report (quorum, minutes)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Treasurer’s Report 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President Report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Principal Report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EC and/or BOD Report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Unfinished Business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New Business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Program</a:t>
            </a:r>
            <a:endParaRPr lang="en-US" sz="2800" dirty="0">
              <a:solidFill>
                <a:srgbClr val="000000"/>
              </a:solidFill>
              <a:latin typeface="Atkinson Hyperlegible" pitchFamily="2" charset="0"/>
              <a:cs typeface="Helvetica"/>
            </a:endParaRP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Announcements 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Adjournment</a:t>
            </a:r>
          </a:p>
          <a:p>
            <a:endParaRPr lang="en-US" sz="2600" dirty="0">
              <a:latin typeface="Atkinson Hyperlegible" pitchFamily="50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03200"/>
            <a:ext cx="8664819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Effective Meetings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18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858" y="1117600"/>
            <a:ext cx="10845312" cy="521854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Best Practices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Don’t “Meet for the sake of meeting”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Have a purpose and communicate that purpose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Provide agendas and prep your materials. 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Remind members to review items sent to them and be prepared. 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Print agendas for general meetings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Add icebreakers to your meetings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Provide a way for people to get acquainted and feel included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Start and end on time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03200"/>
            <a:ext cx="8664819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Effective Meetings .. But wait, there’s more!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4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67855"/>
            <a:ext cx="6824651" cy="75738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itchFamily="2" charset="0"/>
              </a:rPr>
              <a:t>The PTA &amp; Principal Relationship</a:t>
            </a:r>
            <a:endParaRPr lang="en-US" sz="3600" dirty="0">
              <a:solidFill>
                <a:srgbClr val="1A3E6F"/>
              </a:solidFill>
              <a:latin typeface="Josefin Sans" pitchFamily="2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84511C8-2714-A51A-AAB5-6EBA2187F083}"/>
              </a:ext>
            </a:extLst>
          </p:cNvPr>
          <p:cNvSpPr txBox="1">
            <a:spLocks/>
          </p:cNvSpPr>
          <p:nvPr/>
        </p:nvSpPr>
        <p:spPr>
          <a:xfrm>
            <a:off x="611066" y="1025237"/>
            <a:ext cx="6435968" cy="544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Is a member of your PTA team. They sit on your Board of Directors.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Wants to connect school goals to the work of your PTA to benefit students, families &amp; the community.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Does not control PTA funds.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Provides the forum for PTA to operate. Be respectful of that relationship</a:t>
            </a:r>
          </a:p>
        </p:txBody>
      </p:sp>
      <p:pic>
        <p:nvPicPr>
          <p:cNvPr id="6" name="Picture 5" descr="Principalart.png">
            <a:extLst>
              <a:ext uri="{FF2B5EF4-FFF2-40B4-BE49-F238E27FC236}">
                <a16:creationId xmlns:a16="http://schemas.microsoft.com/office/drawing/2014/main" id="{43327599-6307-D0BC-A3CC-A76407073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3272548"/>
            <a:ext cx="3510809" cy="237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6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066" y="1117600"/>
            <a:ext cx="9576643" cy="535610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</a:rPr>
              <a:t>Use the PTA logo on everything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</a:rPr>
              <a:t>Make it easy for people to join your PTA 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</a:rPr>
              <a:t>Evaluate your communications plan. Identify weaknesses and develop a strategy to address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</a:rPr>
              <a:t>Develop a “1-pager”/palm card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</a:rPr>
              <a:t>Make everyone feel welcome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Send thank you notes and recognize volunteers publicly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Give credit to your PTA for hosting programs. “Courtesy of the XYZ Elementary School PTA” (with logo)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Communicate consistently 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Set the example </a:t>
            </a:r>
            <a:r>
              <a:rPr lang="mr-IN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–</a:t>
            </a: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 greeting, Email signature, personal correspondence</a:t>
            </a:r>
          </a:p>
          <a:p>
            <a:pPr>
              <a:spcBef>
                <a:spcPts val="600"/>
              </a:spcBef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03200"/>
            <a:ext cx="8664819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Promote Your PTA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32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066" y="1117600"/>
            <a:ext cx="9576643" cy="535610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Membership-approved budget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Appropriate use of PTA funds – your PTA is not an ATM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Clear procedures that EVERYONE knows and follows!</a:t>
            </a:r>
            <a:endParaRPr lang="en-US" sz="2400" b="1" dirty="0">
              <a:solidFill>
                <a:srgbClr val="000000"/>
              </a:solidFill>
              <a:latin typeface="Atkinson Hyperlegible" pitchFamily="2" charset="0"/>
              <a:cs typeface="Helvetica"/>
            </a:endParaRPr>
          </a:p>
          <a:p>
            <a:pPr lvl="1">
              <a:spcBef>
                <a:spcPts val="600"/>
              </a:spcBef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No blank checks</a:t>
            </a:r>
          </a:p>
          <a:p>
            <a:pPr lvl="1">
              <a:spcBef>
                <a:spcPts val="600"/>
              </a:spcBef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Debit card managed like a check</a:t>
            </a:r>
          </a:p>
          <a:p>
            <a:pPr lvl="1">
              <a:spcBef>
                <a:spcPts val="600"/>
              </a:spcBef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2 signers for every check</a:t>
            </a:r>
          </a:p>
          <a:p>
            <a:pPr lvl="1">
              <a:spcBef>
                <a:spcPts val="600"/>
              </a:spcBef>
              <a:buFont typeface="Courier New"/>
              <a:buChar char="o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Checks written only with documentation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Prompt bank reconcilements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Purchase insurance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Maintain incorporation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  <a:cs typeface="Helvetica"/>
              </a:rPr>
              <a:t>Remit dues monthly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0" dirty="0">
                <a:latin typeface="Atkinson Hyperlegible" pitchFamily="2" charset="0"/>
              </a:rPr>
              <a:t>Be aware of your PTA’s financial situation.  You will be close to your treasurer!</a:t>
            </a:r>
            <a:endParaRPr lang="en-US" sz="2400" dirty="0">
              <a:solidFill>
                <a:srgbClr val="000000"/>
              </a:solidFill>
              <a:latin typeface="Atkinson Hyperlegible" pitchFamily="2" charset="0"/>
              <a:cs typeface="Helvetica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03200"/>
            <a:ext cx="8664819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Basic Financial Management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79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03200"/>
            <a:ext cx="8664819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Bylaws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0699A-DAE7-1A92-A1B2-D4897E1F0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28436"/>
            <a:ext cx="10910455" cy="4948527"/>
          </a:xfrm>
        </p:spPr>
        <p:txBody>
          <a:bodyPr/>
          <a:lstStyle/>
          <a:p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Bylaws are the fundamental governing rules of a PTA. </a:t>
            </a:r>
          </a:p>
          <a:p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They contain the basic rules related to conducting the unit’s business and governing its affairs. </a:t>
            </a:r>
          </a:p>
          <a:p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The bylaws:</a:t>
            </a:r>
          </a:p>
          <a:p>
            <a:pPr lvl="1"/>
            <a:r>
              <a:rPr lang="en-US" sz="1800" dirty="0">
                <a:latin typeface="Atkinson Hyperlegible" pitchFamily="2" charset="0"/>
                <a:ea typeface="Calibri" panose="020F0502020204030204" pitchFamily="34" charset="0"/>
              </a:rPr>
              <a:t>D</a:t>
            </a:r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efine the primary characteristics of the organization</a:t>
            </a:r>
          </a:p>
          <a:p>
            <a:pPr lvl="1"/>
            <a:r>
              <a:rPr lang="en-US" sz="1800" dirty="0">
                <a:latin typeface="Atkinson Hyperlegible" pitchFamily="2" charset="0"/>
                <a:ea typeface="Calibri" panose="020F0502020204030204" pitchFamily="34" charset="0"/>
              </a:rPr>
              <a:t>P</a:t>
            </a:r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rescribe how the association functions</a:t>
            </a:r>
          </a:p>
          <a:p>
            <a:pPr lvl="1"/>
            <a:r>
              <a:rPr lang="en-US" sz="1800" dirty="0">
                <a:latin typeface="Atkinson Hyperlegible" pitchFamily="2" charset="0"/>
                <a:ea typeface="Calibri" panose="020F0502020204030204" pitchFamily="34" charset="0"/>
              </a:rPr>
              <a:t>I</a:t>
            </a:r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ncludes all rules considered important to the rights and responsibilities of membership.</a:t>
            </a:r>
          </a:p>
          <a:p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The Bylaws template created by LAPTA includes required language which cannot be changed by the local PTA. </a:t>
            </a:r>
          </a:p>
          <a:p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The customizable areas are changeable by the local PTA to best meet their needs. </a:t>
            </a:r>
          </a:p>
          <a:p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Download the Bylaws template at LouisianaPTA.org/bylaws. </a:t>
            </a:r>
          </a:p>
          <a:p>
            <a:r>
              <a:rPr lang="en-US" sz="1800" dirty="0">
                <a:effectLst/>
                <a:latin typeface="Atkinson Hyperlegible" pitchFamily="2" charset="0"/>
                <a:ea typeface="Calibri" panose="020F0502020204030204" pitchFamily="34" charset="0"/>
              </a:rPr>
              <a:t>Amendments to the customizable areas may occur at any time and require approval by the General Membership at a meeting with twenty days (20) notice and then final approval by LAPTA. </a:t>
            </a:r>
          </a:p>
          <a:p>
            <a:r>
              <a:rPr lang="en-US" sz="1800" dirty="0">
                <a:latin typeface="Atkinson Hyperlegible" pitchFamily="2" charset="0"/>
                <a:ea typeface="Calibri" panose="020F0502020204030204" pitchFamily="34" charset="0"/>
              </a:rPr>
              <a:t>Once approved, Local Unit Bylaws expire in three years from the LAPTA approval date.  </a:t>
            </a:r>
            <a:endParaRPr lang="en-US" sz="18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78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234545"/>
            <a:ext cx="12191999" cy="601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066" y="960582"/>
            <a:ext cx="11166230" cy="5513118"/>
          </a:xfrm>
        </p:spPr>
        <p:txBody>
          <a:bodyPr>
            <a:normAutofit fontScale="32500" lnSpcReduction="20000"/>
          </a:bodyPr>
          <a:lstStyle/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Board roster with contact information</a:t>
            </a: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Confidentiality, Ethics, and Conflict of Interest Policy signed by the Board of Directors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Committee rosters with contact information </a:t>
            </a: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Bylaws and Standing Rules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Membership roster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Calendar with school, PTA, and LAPTA dates and deadlines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All agendas/minutes from meetings: Executive Committee, Board of Directors, and General </a:t>
            </a:r>
          </a:p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Secretary of State Articles of Incorporation Annual Report</a:t>
            </a:r>
          </a:p>
          <a:p>
            <a:pPr marL="0" indent="0" algn="l" rtl="0" fontAlgn="base">
              <a:buNone/>
            </a:pPr>
            <a:endParaRPr lang="en-US" sz="2400" b="0" i="0" dirty="0">
              <a:solidFill>
                <a:srgbClr val="000000"/>
              </a:solidFill>
              <a:effectLst/>
              <a:latin typeface="Atkinson Hyperlegible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66" y="120073"/>
            <a:ext cx="8673611" cy="84050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President’s Binder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74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234545"/>
            <a:ext cx="12191999" cy="601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066" y="960582"/>
            <a:ext cx="11166230" cy="5513118"/>
          </a:xfrm>
        </p:spPr>
        <p:txBody>
          <a:bodyPr>
            <a:normAutofit fontScale="40000" lnSpcReduction="20000"/>
          </a:bodyPr>
          <a:lstStyle/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I</a:t>
            </a: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nsurance policy</a:t>
            </a:r>
          </a:p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IRS Tax filings</a:t>
            </a:r>
          </a:p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Approved budget, Budget Approval Form, budget reports from meetings / Audit Reports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191260" algn="l"/>
                <a:tab pos="119189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Accounts &amp; passwords summary sheet / Record of all debit cards and their account numbers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7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Expense Forms and Deposit Forms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08380" algn="l"/>
                <a:tab pos="100901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Inventory Accountability Form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91260" algn="l"/>
                <a:tab pos="1191895" algn="l"/>
              </a:tabLst>
            </a:pP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Miscellaneous papers, including</a:t>
            </a:r>
            <a:r>
              <a:rPr lang="en-US" sz="6400" spc="-1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 </a:t>
            </a:r>
            <a:r>
              <a:rPr lang="en-US" sz="6400" dirty="0">
                <a:solidFill>
                  <a:srgbClr val="000000"/>
                </a:solidFill>
                <a:effectLst/>
                <a:latin typeface="Atkinson Hyperlegible" pitchFamily="2" charset="0"/>
                <a:ea typeface="Calibri" panose="020F0502020204030204" pitchFamily="34" charset="0"/>
                <a:cs typeface="Microsoft Sans Serif" panose="020B0604020202020204" pitchFamily="34" charset="0"/>
              </a:rPr>
              <a:t>correspondence</a:t>
            </a:r>
            <a:endParaRPr lang="en-US" sz="6400" dirty="0">
              <a:effectLst/>
              <a:latin typeface="Atkinson Hyperlegible" pitchFamily="2" charset="0"/>
              <a:ea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en-US" sz="2400" b="0" i="0" dirty="0">
              <a:solidFill>
                <a:srgbClr val="000000"/>
              </a:solidFill>
              <a:effectLst/>
              <a:latin typeface="Atkinson Hyperlegible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66" y="120073"/>
            <a:ext cx="8673611" cy="84050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President’s Binder, cont’d: 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2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87B-ADD1-0AA8-6858-AC7CEF030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5" y="572655"/>
            <a:ext cx="12174415" cy="196734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1A3E6F"/>
                </a:solidFill>
                <a:latin typeface="Josefin Sans" panose="00000500000000000000" pitchFamily="2" charset="0"/>
              </a:rPr>
              <a:t>Why are we here?</a:t>
            </a:r>
            <a:br>
              <a:rPr lang="en-US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r>
              <a:rPr lang="en-US" b="1" dirty="0">
                <a:solidFill>
                  <a:srgbClr val="1A3E6F"/>
                </a:solidFill>
                <a:latin typeface="Josefin Sans" panose="00000500000000000000" pitchFamily="2" charset="0"/>
              </a:rPr>
              <a:t>Why do you PTA?</a:t>
            </a:r>
            <a:endParaRPr lang="en-US" b="1" dirty="0">
              <a:solidFill>
                <a:schemeClr val="bg1"/>
              </a:solidFill>
              <a:latin typeface="Josefin Sans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C42A9-3901-48CF-43B9-D0F277778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5" y="2844800"/>
            <a:ext cx="12174415" cy="258444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tkinson Hyperlegible" pitchFamily="50" charset="0"/>
                <a:ea typeface="Calibri" panose="020F0502020204030204" pitchFamily="34" charset="0"/>
                <a:cs typeface="Microsoft Sans Serif" panose="020B0604020202020204" pitchFamily="34" charset="0"/>
              </a:rPr>
              <a:t>To make every child’s potential a reality</a:t>
            </a:r>
            <a:endParaRPr lang="en-US" sz="3200" b="1" dirty="0">
              <a:effectLst/>
              <a:latin typeface="Atkinson Hyperlegible" pitchFamily="50" charset="0"/>
              <a:ea typeface="Calibri" panose="020F0502020204030204" pitchFamily="34" charset="0"/>
              <a:cs typeface="Microsoft Sans Serif" panose="020B0604020202020204" pitchFamily="34" charset="0"/>
            </a:endParaRPr>
          </a:p>
          <a:p>
            <a:r>
              <a:rPr lang="en-US" sz="3200" b="1" dirty="0">
                <a:effectLst/>
                <a:latin typeface="Atkinson Hyperlegible" pitchFamily="50" charset="0"/>
                <a:ea typeface="Calibri" panose="020F0502020204030204" pitchFamily="34" charset="0"/>
                <a:cs typeface="Microsoft Sans Serif" panose="020B0604020202020204" pitchFamily="34" charset="0"/>
              </a:rPr>
              <a:t>by engaging and empowering families and communities</a:t>
            </a:r>
          </a:p>
          <a:p>
            <a:r>
              <a:rPr lang="en-US" sz="3200" b="1" dirty="0">
                <a:effectLst/>
                <a:latin typeface="Atkinson Hyperlegible" pitchFamily="50" charset="0"/>
                <a:ea typeface="Calibri" panose="020F0502020204030204" pitchFamily="34" charset="0"/>
                <a:cs typeface="Microsoft Sans Serif" panose="020B0604020202020204" pitchFamily="34" charset="0"/>
              </a:rPr>
              <a:t>to advocate for all children</a:t>
            </a:r>
            <a:r>
              <a:rPr lang="en-US" sz="3200" dirty="0">
                <a:effectLst/>
                <a:latin typeface="Atkinson Hyperlegible" pitchFamily="50" charset="0"/>
                <a:ea typeface="Calibri" panose="020F0502020204030204" pitchFamily="34" charset="0"/>
                <a:cs typeface="Microsoft Sans Serif" panose="020B0604020202020204" pitchFamily="34" charset="0"/>
              </a:rPr>
              <a:t>. </a:t>
            </a:r>
            <a:endParaRPr lang="en-US" sz="3200" dirty="0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2F5C316-9F8A-6FB8-6B35-F5FDBEB9316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60" y="175706"/>
            <a:ext cx="2878460" cy="10903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58618"/>
            <a:ext cx="6239177" cy="899167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1A3E6F"/>
                </a:solidFill>
                <a:latin typeface="Josefin Sans" panose="00000500000000000000" pitchFamily="2" charset="0"/>
              </a:rPr>
              <a:t>Communications &amp; Social Media </a:t>
            </a:r>
            <a:endParaRPr lang="en-US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84511C8-2714-A51A-AAB5-6EBA2187F083}"/>
              </a:ext>
            </a:extLst>
          </p:cNvPr>
          <p:cNvSpPr txBox="1">
            <a:spLocks/>
          </p:cNvSpPr>
          <p:nvPr/>
        </p:nvSpPr>
        <p:spPr>
          <a:xfrm>
            <a:off x="611066" y="1811283"/>
            <a:ext cx="6435968" cy="466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>
              <a:latin typeface="Atkinson Hyperlegible" pitchFamily="50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450FEF-ED2B-FDDD-5DFC-B2AC2D883A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0456" y="93541"/>
            <a:ext cx="4930122" cy="6380157"/>
          </a:xfr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AFAFBEC-BF33-DFD8-B17A-98DFC24F0BAF}"/>
              </a:ext>
            </a:extLst>
          </p:cNvPr>
          <p:cNvSpPr txBox="1">
            <a:spLocks/>
          </p:cNvSpPr>
          <p:nvPr/>
        </p:nvSpPr>
        <p:spPr>
          <a:xfrm>
            <a:off x="619858" y="1348510"/>
            <a:ext cx="5023560" cy="435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Atkinson Hyperlegible" pitchFamily="50" charset="0"/>
              </a:rPr>
              <a:t>More assistance is available at:</a:t>
            </a:r>
          </a:p>
          <a:p>
            <a:pPr marL="0" indent="0">
              <a:buNone/>
            </a:pPr>
            <a:r>
              <a:rPr lang="en-US" sz="2600" dirty="0">
                <a:latin typeface="Atkinson Hyperlegible" pitchFamily="50" charset="0"/>
              </a:rPr>
              <a:t>https://www.pta.org/local-leader-kit/communications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5786F-2433-E2B4-87D2-89C2DD0E10FE}"/>
              </a:ext>
            </a:extLst>
          </p:cNvPr>
          <p:cNvSpPr txBox="1"/>
          <p:nvPr/>
        </p:nvSpPr>
        <p:spPr>
          <a:xfrm>
            <a:off x="692727" y="2660073"/>
            <a:ext cx="45627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myriad-pro"/>
              </a:rPr>
              <a:t>National PTA shares tips and best practices to effectively share messages with fellow PTA members, school staff and administrators, community members, and the media.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55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58618"/>
            <a:ext cx="6239177" cy="899167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1A3E6F"/>
                </a:solidFill>
                <a:latin typeface="Josefin Sans" panose="00000500000000000000" pitchFamily="2" charset="0"/>
              </a:rPr>
              <a:t>Communications &amp; Social Media </a:t>
            </a:r>
            <a:endParaRPr lang="en-US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84511C8-2714-A51A-AAB5-6EBA2187F083}"/>
              </a:ext>
            </a:extLst>
          </p:cNvPr>
          <p:cNvSpPr txBox="1">
            <a:spLocks/>
          </p:cNvSpPr>
          <p:nvPr/>
        </p:nvSpPr>
        <p:spPr>
          <a:xfrm>
            <a:off x="611066" y="1811283"/>
            <a:ext cx="6435968" cy="466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>
              <a:latin typeface="Atkinson Hyperlegible" pitchFamily="50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450FEF-ED2B-FDDD-5DFC-B2AC2D883A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8584" y="93543"/>
            <a:ext cx="4930121" cy="6380157"/>
          </a:xfr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AFAFBEC-BF33-DFD8-B17A-98DFC24F0BAF}"/>
              </a:ext>
            </a:extLst>
          </p:cNvPr>
          <p:cNvSpPr txBox="1">
            <a:spLocks/>
          </p:cNvSpPr>
          <p:nvPr/>
        </p:nvSpPr>
        <p:spPr>
          <a:xfrm>
            <a:off x="397165" y="1348510"/>
            <a:ext cx="5874326" cy="435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Atkinson Hyperlegible" pitchFamily="50" charset="0"/>
              </a:rPr>
              <a:t>Communicate to share the work of PTA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5786F-2433-E2B4-87D2-89C2DD0E10FE}"/>
              </a:ext>
            </a:extLst>
          </p:cNvPr>
          <p:cNvSpPr txBox="1"/>
          <p:nvPr/>
        </p:nvSpPr>
        <p:spPr>
          <a:xfrm>
            <a:off x="713295" y="1931269"/>
            <a:ext cx="54843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myriad-pro"/>
              </a:rPr>
              <a:t>Newsletters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myriad-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myriad-pro"/>
              </a:rPr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myriad-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myriad-pro"/>
              </a:rPr>
              <a:t>Social media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myriad-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44444"/>
              </a:solidFill>
              <a:effectLst/>
              <a:latin typeface="myriad-pro"/>
            </a:endParaRPr>
          </a:p>
        </p:txBody>
      </p:sp>
    </p:spTree>
    <p:extLst>
      <p:ext uri="{BB962C8B-B14F-4D97-AF65-F5344CB8AC3E}">
        <p14:creationId xmlns:p14="http://schemas.microsoft.com/office/powerpoint/2010/main" val="3672446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87B-ADD1-0AA8-6858-AC7CEF03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14878"/>
            <a:ext cx="8225204" cy="91195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Review – today you have covered: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C42A9-3901-48CF-43B9-D0F277778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858" y="1237673"/>
            <a:ext cx="10832123" cy="4939291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tkinson Hyperlegible" pitchFamily="50" charset="0"/>
              </a:rPr>
              <a:t>Why do we PTA</a:t>
            </a:r>
          </a:p>
          <a:p>
            <a:r>
              <a:rPr lang="en-US" sz="2600" dirty="0">
                <a:latin typeface="Atkinson Hyperlegible" pitchFamily="50" charset="0"/>
              </a:rPr>
              <a:t>Basic PTA set-up / governance structure</a:t>
            </a:r>
          </a:p>
          <a:p>
            <a:r>
              <a:rPr lang="en-US" sz="2600" dirty="0">
                <a:latin typeface="Atkinson Hyperlegible" pitchFamily="50" charset="0"/>
              </a:rPr>
              <a:t>Active Affiliation / 501(c)(3) </a:t>
            </a:r>
          </a:p>
          <a:p>
            <a:r>
              <a:rPr lang="en-US" sz="2600" dirty="0">
                <a:latin typeface="Atkinson Hyperlegible" pitchFamily="50" charset="0"/>
              </a:rPr>
              <a:t>Effective Meetings</a:t>
            </a:r>
          </a:p>
          <a:p>
            <a:r>
              <a:rPr lang="en-US" sz="2600" dirty="0">
                <a:latin typeface="Atkinson Hyperlegible" pitchFamily="50" charset="0"/>
              </a:rPr>
              <a:t>PTA and the Principal</a:t>
            </a:r>
          </a:p>
          <a:p>
            <a:r>
              <a:rPr lang="en-US" sz="2600" dirty="0">
                <a:latin typeface="Atkinson Hyperlegible" pitchFamily="50" charset="0"/>
              </a:rPr>
              <a:t>Promoting PTA</a:t>
            </a:r>
          </a:p>
          <a:p>
            <a:r>
              <a:rPr lang="en-US" sz="2600" dirty="0">
                <a:latin typeface="Atkinson Hyperlegible" pitchFamily="50" charset="0"/>
              </a:rPr>
              <a:t>Communications and Social Media Guidance memo</a:t>
            </a:r>
          </a:p>
          <a:p>
            <a:r>
              <a:rPr lang="en-US" sz="2600" dirty="0">
                <a:latin typeface="Atkinson Hyperlegible" pitchFamily="50" charset="0"/>
              </a:rPr>
              <a:t>Tons of resources available on the LAPTA and National PTA websites </a:t>
            </a:r>
          </a:p>
          <a:p>
            <a:pPr marL="0" indent="0">
              <a:buNone/>
            </a:pPr>
            <a:endParaRPr lang="en-US" sz="3200" dirty="0">
              <a:latin typeface="Atkinson Hyperlegible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</p:spTree>
    <p:extLst>
      <p:ext uri="{BB962C8B-B14F-4D97-AF65-F5344CB8AC3E}">
        <p14:creationId xmlns:p14="http://schemas.microsoft.com/office/powerpoint/2010/main" val="3504519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87B-ADD1-0AA8-6858-AC7CEF03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563418"/>
            <a:ext cx="8225204" cy="73891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Any questions?</a:t>
            </a: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 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EC3AC-556D-66BA-A5CB-851D1BCB5641}"/>
              </a:ext>
            </a:extLst>
          </p:cNvPr>
          <p:cNvSpPr txBox="1"/>
          <p:nvPr/>
        </p:nvSpPr>
        <p:spPr>
          <a:xfrm>
            <a:off x="434108" y="5493698"/>
            <a:ext cx="436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Josefin Sans" pitchFamily="2" charset="0"/>
              </a:rPr>
              <a:t>  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Josefin Sans" pitchFamily="2" charset="0"/>
              </a:rPr>
              <a:t>One Last thing ………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17268C-DCF8-193D-E73A-E27E8BC5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45" y="932873"/>
            <a:ext cx="38100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11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87B-ADD1-0AA8-6858-AC7CEF03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09" y="1126835"/>
            <a:ext cx="11277600" cy="757383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LAPTA is in search of our missing members on the Executive Committee:</a:t>
            </a: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VP Affiliation</a:t>
            </a: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VP Diversity, Equity &amp; Inclusion</a:t>
            </a: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VP Arts Education</a:t>
            </a: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VP Membership</a:t>
            </a: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 </a:t>
            </a:r>
            <a:b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</a:b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5CA76D-968C-0505-A9F5-A755EE9179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1563" y="2256361"/>
            <a:ext cx="2009305" cy="200930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72CC26-1658-27C5-75D4-5F2469E22B43}"/>
              </a:ext>
            </a:extLst>
          </p:cNvPr>
          <p:cNvSpPr txBox="1"/>
          <p:nvPr/>
        </p:nvSpPr>
        <p:spPr>
          <a:xfrm>
            <a:off x="3038763" y="5622889"/>
            <a:ext cx="625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tkinson Hyperlegible" pitchFamily="2" charset="0"/>
              </a:rPr>
              <a:t>Email us at </a:t>
            </a:r>
            <a:r>
              <a:rPr lang="en-US" dirty="0">
                <a:latin typeface="Atkinson Hyperlegible" pitchFamily="2" charset="0"/>
                <a:hlinkClick r:id="rId3"/>
              </a:rPr>
              <a:t>president@louisianapta.org</a:t>
            </a:r>
            <a:r>
              <a:rPr lang="en-US" dirty="0">
                <a:latin typeface="Atkinson Hyperlegible" pitchFamily="2" charset="0"/>
              </a:rPr>
              <a:t> if you are interested in learning more about volunteering at the state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518420-7180-B73D-F991-AC04DBEF3FE3}"/>
              </a:ext>
            </a:extLst>
          </p:cNvPr>
          <p:cNvSpPr txBox="1"/>
          <p:nvPr/>
        </p:nvSpPr>
        <p:spPr>
          <a:xfrm>
            <a:off x="9384144" y="4470146"/>
            <a:ext cx="145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Apply here</a:t>
            </a:r>
          </a:p>
        </p:txBody>
      </p:sp>
    </p:spTree>
    <p:extLst>
      <p:ext uri="{BB962C8B-B14F-4D97-AF65-F5344CB8AC3E}">
        <p14:creationId xmlns:p14="http://schemas.microsoft.com/office/powerpoint/2010/main" val="80259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87B-ADD1-0AA8-6858-AC7CEF03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408842"/>
            <a:ext cx="8225204" cy="151660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Purposes of PTA: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C42A9-3901-48CF-43B9-D0F277778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858" y="1542473"/>
            <a:ext cx="10832123" cy="4634491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To promote the </a:t>
            </a:r>
            <a:r>
              <a:rPr lang="en-US" sz="2800" b="1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welfare</a:t>
            </a: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 of children and youth in home, school, community, and place of worship. </a:t>
            </a:r>
          </a:p>
          <a:p>
            <a:pPr>
              <a:spcBef>
                <a:spcPts val="300"/>
              </a:spcBef>
            </a:pPr>
            <a:endParaRPr lang="en-US" sz="300" dirty="0">
              <a:solidFill>
                <a:srgbClr val="000000"/>
              </a:solidFill>
              <a:latin typeface="Atkinson Hyperlegible" pitchFamily="2" charset="0"/>
              <a:cs typeface="Helvetica"/>
              <a:sym typeface="Arial" charset="0"/>
            </a:endParaRP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To raise the </a:t>
            </a:r>
            <a:r>
              <a:rPr lang="en-US" sz="2800" b="1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standards</a:t>
            </a: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 of home life. </a:t>
            </a:r>
          </a:p>
          <a:p>
            <a:pPr>
              <a:spcBef>
                <a:spcPts val="300"/>
              </a:spcBef>
            </a:pPr>
            <a:endParaRPr lang="en-US" sz="300" dirty="0">
              <a:solidFill>
                <a:srgbClr val="000000"/>
              </a:solidFill>
              <a:latin typeface="Atkinson Hyperlegible" pitchFamily="2" charset="0"/>
              <a:cs typeface="Helvetica"/>
              <a:sym typeface="Arial" charset="0"/>
            </a:endParaRP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To secure </a:t>
            </a:r>
            <a:r>
              <a:rPr lang="en-US" sz="2800" b="1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adequate laws </a:t>
            </a: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for the care and protection of children and youth. </a:t>
            </a:r>
          </a:p>
          <a:p>
            <a:pPr>
              <a:spcBef>
                <a:spcPts val="300"/>
              </a:spcBef>
            </a:pPr>
            <a:endParaRPr lang="en-US" sz="300" dirty="0">
              <a:solidFill>
                <a:srgbClr val="000000"/>
              </a:solidFill>
              <a:latin typeface="Atkinson Hyperlegible" pitchFamily="2" charset="0"/>
              <a:cs typeface="Helvetica"/>
              <a:sym typeface="Arial" charset="0"/>
            </a:endParaRP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To bring into closer relation </a:t>
            </a:r>
            <a:r>
              <a:rPr lang="en-US" sz="2800" b="1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the home and the school,</a:t>
            </a: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 that parents and teachers may cooperate intelligently in the education of children and youth. </a:t>
            </a:r>
          </a:p>
          <a:p>
            <a:pPr>
              <a:spcBef>
                <a:spcPts val="300"/>
              </a:spcBef>
            </a:pPr>
            <a:endParaRPr lang="en-US" sz="300" dirty="0">
              <a:solidFill>
                <a:srgbClr val="000000"/>
              </a:solidFill>
              <a:latin typeface="Atkinson Hyperlegible" pitchFamily="2" charset="0"/>
              <a:cs typeface="Helvetica"/>
              <a:sym typeface="Arial" charset="0"/>
            </a:endParaRP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To develop between educators and the general public such united efforts as will secure for all children and youth the </a:t>
            </a:r>
            <a:r>
              <a:rPr lang="en-US" sz="2800" b="1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highest advantages </a:t>
            </a:r>
            <a:r>
              <a:rPr lang="en-US" sz="2800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Arial" charset="0"/>
              </a:rPr>
              <a:t>in physical, mental, social, and spiritual education. </a:t>
            </a:r>
            <a:endParaRPr lang="en-US" sz="2800" dirty="0">
              <a:solidFill>
                <a:srgbClr val="000000"/>
              </a:solidFill>
              <a:latin typeface="Atkinson Hyperlegible" pitchFamily="2" charset="0"/>
              <a:cs typeface="Helvetica"/>
            </a:endParaRPr>
          </a:p>
          <a:p>
            <a:pPr marL="0" indent="0">
              <a:buNone/>
            </a:pPr>
            <a:endParaRPr lang="en-US" sz="3200" dirty="0">
              <a:latin typeface="Atkinson Hyperlegible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</p:spTree>
    <p:extLst>
      <p:ext uri="{BB962C8B-B14F-4D97-AF65-F5344CB8AC3E}">
        <p14:creationId xmlns:p14="http://schemas.microsoft.com/office/powerpoint/2010/main" val="210878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87B-ADD1-0AA8-6858-AC7CEF03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29" y="175491"/>
            <a:ext cx="10745771" cy="1016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Where to start?  With Sign-Ups &amp; Downloads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C42A9-3901-48CF-43B9-D0F277778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8560"/>
            <a:ext cx="10515600" cy="427745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tkinson Hyperlegible" pitchFamily="50" charset="0"/>
              </a:rPr>
              <a:t>Visit </a:t>
            </a:r>
            <a:r>
              <a:rPr lang="en-US" sz="2600" b="1" dirty="0">
                <a:latin typeface="Atkinson Hyperlegible" pitchFamily="50" charset="0"/>
              </a:rPr>
              <a:t>LouisianaPTA.org – </a:t>
            </a:r>
            <a:r>
              <a:rPr lang="en-US" sz="2600" dirty="0">
                <a:latin typeface="Atkinson Hyperlegible" pitchFamily="50" charset="0"/>
              </a:rPr>
              <a:t>become familiar with the website </a:t>
            </a:r>
          </a:p>
          <a:p>
            <a:r>
              <a:rPr lang="en-US" sz="2600" dirty="0">
                <a:latin typeface="Atkinson Hyperlegible" pitchFamily="50" charset="0"/>
              </a:rPr>
              <a:t>Create an account at </a:t>
            </a:r>
            <a:r>
              <a:rPr lang="en-US" sz="2600" b="1" dirty="0">
                <a:latin typeface="Atkinson Hyperlegible" pitchFamily="50" charset="0"/>
              </a:rPr>
              <a:t>PTA.org and create an account.</a:t>
            </a:r>
            <a:r>
              <a:rPr lang="en-US" sz="2600" dirty="0">
                <a:latin typeface="Atkinson Hyperlegible" pitchFamily="50" charset="0"/>
              </a:rPr>
              <a:t> There is lots of information plus e-Learning and Thrive training.</a:t>
            </a:r>
          </a:p>
          <a:p>
            <a:r>
              <a:rPr lang="en-US" sz="2600" dirty="0">
                <a:latin typeface="Atkinson Hyperlegible" pitchFamily="50" charset="0"/>
              </a:rPr>
              <a:t>Register at </a:t>
            </a:r>
            <a:r>
              <a:rPr lang="en-US" sz="2600" b="1" dirty="0">
                <a:latin typeface="Atkinson Hyperlegible" pitchFamily="50" charset="0"/>
              </a:rPr>
              <a:t>LouisianaPTA.org/submit-officer-data-1</a:t>
            </a:r>
            <a:r>
              <a:rPr lang="en-US" sz="2600" dirty="0">
                <a:latin typeface="Atkinson Hyperlegible" pitchFamily="50" charset="0"/>
              </a:rPr>
              <a:t>. This is required and will allow you to receive LAPTA emails and e-newsletters.</a:t>
            </a:r>
          </a:p>
          <a:p>
            <a:r>
              <a:rPr lang="en-US" sz="2600" dirty="0">
                <a:latin typeface="Atkinson Hyperlegible" pitchFamily="50" charset="0"/>
              </a:rPr>
              <a:t>All officers need to be </a:t>
            </a:r>
            <a:r>
              <a:rPr lang="en-US" sz="2600" b="1" dirty="0">
                <a:latin typeface="Atkinson Hyperlegible" pitchFamily="50" charset="0"/>
              </a:rPr>
              <a:t>PTA members </a:t>
            </a:r>
            <a:r>
              <a:rPr lang="en-US" sz="2600" dirty="0">
                <a:latin typeface="Atkinson Hyperlegible" pitchFamily="50" charset="0"/>
              </a:rPr>
              <a:t>of their Local PTA Units --  this also makes you a LAPTA and National PTA member.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8A164A-EAA5-68CC-073A-F5DE3917E0D9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</p:spTree>
    <p:extLst>
      <p:ext uri="{BB962C8B-B14F-4D97-AF65-F5344CB8AC3E}">
        <p14:creationId xmlns:p14="http://schemas.microsoft.com/office/powerpoint/2010/main" val="406651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87B-ADD1-0AA8-6858-AC7CEF03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122515"/>
            <a:ext cx="8345365" cy="108744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Local Unit PTA Structure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C42A9-3901-48CF-43B9-D0F277778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858" y="1071418"/>
            <a:ext cx="10832123" cy="510554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2900" b="1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Your Leadership Team</a:t>
            </a:r>
          </a:p>
          <a:p>
            <a:pPr marL="0" indent="0">
              <a:spcBef>
                <a:spcPts val="300"/>
              </a:spcBef>
              <a:buNone/>
            </a:pPr>
            <a:endParaRPr lang="en-US" sz="2900" b="1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900" b="1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Executive Committee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Elected Officers </a:t>
            </a:r>
          </a:p>
          <a:p>
            <a:pPr marL="0" indent="0">
              <a:spcBef>
                <a:spcPts val="300"/>
              </a:spcBef>
              <a:buNone/>
            </a:pPr>
            <a:endParaRPr lang="en-US" sz="5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900" b="1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Board of Directors 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Elected Officers 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Principal (or his/her designee)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Parliamentarian (appointed)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Standing Committee Chairs 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Special Committee Chairs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Other members as designated by the Standing Rules</a:t>
            </a:r>
          </a:p>
          <a:p>
            <a:pPr lvl="1">
              <a:spcBef>
                <a:spcPts val="300"/>
              </a:spcBef>
            </a:pPr>
            <a:endParaRPr lang="en-US" sz="1300" dirty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Arial" charset="0"/>
                <a:sym typeface="Arial" charset="0"/>
              </a:rPr>
              <a:t>	</a:t>
            </a:r>
            <a:endParaRPr lang="en-US" sz="3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3200" dirty="0">
              <a:latin typeface="Atkinson Hyperlegible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LouisianaPTA.org/toolkits </a:t>
            </a:r>
          </a:p>
        </p:txBody>
      </p:sp>
    </p:spTree>
    <p:extLst>
      <p:ext uri="{BB962C8B-B14F-4D97-AF65-F5344CB8AC3E}">
        <p14:creationId xmlns:p14="http://schemas.microsoft.com/office/powerpoint/2010/main" val="36775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A87B-ADD1-0AA8-6858-AC7CEF03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122515"/>
            <a:ext cx="8345365" cy="108744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LAPTA Organizational Structure 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C42A9-3901-48CF-43B9-D0F277778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858" y="1496290"/>
            <a:ext cx="10832123" cy="468067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Local PTA Units  </a:t>
            </a:r>
          </a:p>
          <a:p>
            <a:pPr marL="0" indent="0" algn="ctr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 algn="ctr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 algn="ctr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 algn="ctr">
              <a:spcBef>
                <a:spcPts val="30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Louisiana PTA</a:t>
            </a:r>
          </a:p>
          <a:p>
            <a:pPr marL="0" indent="0" algn="ctr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 algn="ctr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 algn="ctr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 algn="ctr">
              <a:spcBef>
                <a:spcPts val="30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Atkinson Hyperlegible" pitchFamily="2" charset="0"/>
                <a:sym typeface="Arial" charset="0"/>
              </a:rPr>
              <a:t>National PTA</a:t>
            </a:r>
          </a:p>
          <a:p>
            <a:pPr marL="0" indent="0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3600" dirty="0">
              <a:solidFill>
                <a:srgbClr val="000000"/>
              </a:solidFill>
              <a:latin typeface="Atkinson Hyperlegible" pitchFamily="2" charset="0"/>
              <a:sym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LouisianaPTA.org/toolkits 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E3F74B4-92BB-EA5E-3A3E-C7555E1EAAAC}"/>
              </a:ext>
            </a:extLst>
          </p:cNvPr>
          <p:cNvSpPr/>
          <p:nvPr/>
        </p:nvSpPr>
        <p:spPr>
          <a:xfrm>
            <a:off x="5869664" y="2225964"/>
            <a:ext cx="332509" cy="692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EC5E8D-250E-92E5-9A5B-7C7617C12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023" y="4091401"/>
            <a:ext cx="36579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1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290897"/>
            <a:ext cx="12191999" cy="545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066" y="1265382"/>
            <a:ext cx="5272498" cy="41286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tkinson Hyperlegible" pitchFamily="2" charset="0"/>
              </a:rPr>
              <a:t>Identification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Atkinson Hyperlegible" pitchFamily="2" charset="0"/>
              </a:rPr>
              <a:t>EIN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Issued by IRS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Identifies your PTA as a 501c3 (nonprofit)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Akin to SSN (xx-</a:t>
            </a:r>
            <a:r>
              <a:rPr lang="en-US" sz="2400" dirty="0" err="1">
                <a:solidFill>
                  <a:srgbClr val="000000"/>
                </a:solidFill>
                <a:latin typeface="Atkinson Hyperlegible" pitchFamily="2" charset="0"/>
              </a:rPr>
              <a:t>xxxxxxx</a:t>
            </a: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 format)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000000"/>
              </a:solidFill>
              <a:latin typeface="Atkinson Hyperlegible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Atkinson Hyperlegible" pitchFamily="2" charset="0"/>
              </a:rPr>
              <a:t>LOCAL UNIT ID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Issued by NPTA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Identifies your unit within PTA</a:t>
            </a:r>
          </a:p>
          <a:p>
            <a:pPr marL="0" indent="0">
              <a:buNone/>
            </a:pPr>
            <a:endParaRPr lang="en-US" sz="2400" dirty="0">
              <a:latin typeface="Atkinson Hyperlegible" pitchFamily="2" charset="0"/>
            </a:endParaRPr>
          </a:p>
          <a:p>
            <a:pPr marL="0" indent="0">
              <a:buNone/>
            </a:pPr>
            <a:endParaRPr lang="en-US" sz="2600" dirty="0">
              <a:latin typeface="Atkinson Hyperlegible" pitchFamily="50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77091"/>
            <a:ext cx="10833233" cy="98829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Basic PTA Information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60A50-4641-B274-7CC9-0A923629F17F}"/>
              </a:ext>
            </a:extLst>
          </p:cNvPr>
          <p:cNvSpPr txBox="1"/>
          <p:nvPr/>
        </p:nvSpPr>
        <p:spPr>
          <a:xfrm>
            <a:off x="6036474" y="1145309"/>
            <a:ext cx="5698836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tkinson Hyperlegible" pitchFamily="2" charset="0"/>
              </a:rPr>
              <a:t>Requirements to be in </a:t>
            </a:r>
          </a:p>
          <a:p>
            <a:pPr algn="ctr"/>
            <a:r>
              <a:rPr lang="en-US" sz="2400" b="1" dirty="0">
                <a:latin typeface="Atkinson Hyperlegible" pitchFamily="2" charset="0"/>
              </a:rPr>
              <a:t>Active Affiliation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Officer Data online at </a:t>
            </a:r>
            <a:r>
              <a:rPr lang="en-US" sz="1600" dirty="0">
                <a:latin typeface="Atkinson Hyperlegible" pitchFamily="2" charset="0"/>
                <a:hlinkClick r:id="rId2"/>
              </a:rPr>
              <a:t>https://louisianapta.org/submit-officer-data-1</a:t>
            </a:r>
            <a:endParaRPr lang="en-US" sz="1600" dirty="0">
              <a:latin typeface="Atkinson Hyperlegible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Proof of Membership Dues Submission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Cover Sheet of Current Bylaws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Proof of 2020 Tax Filing and accepted IRS Form 990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Local Budget Approval Form and Approved Budget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Audit Committee Report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Annual Report of the Articles of Incorporation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Proof of Insurance (optional – required for 2023-2024)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tkinson Hyperlegible" pitchFamily="2" charset="0"/>
              </a:rPr>
              <a:t>Leader Training Certificates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sz="1800" dirty="0"/>
          </a:p>
          <a:p>
            <a:pPr algn="ctr"/>
            <a:endParaRPr lang="en-US" dirty="0"/>
          </a:p>
          <a:p>
            <a:pPr algn="ctr"/>
            <a:endParaRPr lang="en-US" sz="1800" dirty="0"/>
          </a:p>
          <a:p>
            <a:pPr algn="ctr"/>
            <a:endParaRPr lang="en-US" dirty="0"/>
          </a:p>
          <a:p>
            <a:pPr algn="ctr"/>
            <a:endParaRPr lang="en-US" sz="1800" dirty="0"/>
          </a:p>
          <a:p>
            <a:pPr algn="ctr"/>
            <a:endParaRPr lang="en-US" dirty="0"/>
          </a:p>
          <a:p>
            <a:pPr algn="ctr"/>
            <a:endParaRPr lang="en-US" sz="1800" dirty="0"/>
          </a:p>
          <a:p>
            <a:pPr algn="ctr"/>
            <a:endParaRPr lang="en-US" dirty="0"/>
          </a:p>
          <a:p>
            <a:pPr algn="ctr"/>
            <a:endParaRPr lang="en-US" sz="1800" dirty="0"/>
          </a:p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150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50" y="286328"/>
            <a:ext cx="8759227" cy="11626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What does it mean to be a 501(c)(3)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90746-5F33-ED3E-9FB5-A5E45518A7A3}"/>
              </a:ext>
            </a:extLst>
          </p:cNvPr>
          <p:cNvSpPr txBox="1"/>
          <p:nvPr/>
        </p:nvSpPr>
        <p:spPr>
          <a:xfrm>
            <a:off x="525451" y="1320800"/>
            <a:ext cx="11046691" cy="500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Upon chartering, local units receive their 501(c)(3) status 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LAPTA issues an annual Validation letter after your Active Affiliation files are accepted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Must adhere to bylaws that promote/exclude certain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Funds spent to support mission &amp; goals; not distributed to stakeholders or spent in an unethical manner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Can earn profit (“carryover”) to further the mission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tkinson Hyperlegible" pitchFamily="2" charset="0"/>
              </a:rPr>
              <a:t>Don’t earn program money for other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tkinson Hyperlegible" pitchFamily="2" charset="0"/>
            </a:endParaRP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000000"/>
                </a:solidFill>
                <a:latin typeface="Atkinson Hyperlegible" pitchFamily="2" charset="0"/>
              </a:rPr>
              <a:t>Fundraising should not be your primary focus! 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000000"/>
                </a:solidFill>
                <a:latin typeface="Atkinson Hyperlegible" pitchFamily="2" charset="0"/>
              </a:rPr>
              <a:t>Protect your 501(c)(3) status </a:t>
            </a:r>
            <a:r>
              <a:rPr lang="mr-IN" sz="2400" b="1" i="1" dirty="0">
                <a:solidFill>
                  <a:srgbClr val="000000"/>
                </a:solidFill>
                <a:latin typeface="Atkinson Hyperlegible" pitchFamily="2" charset="0"/>
              </a:rPr>
              <a:t>–</a:t>
            </a:r>
            <a:r>
              <a:rPr lang="en-US" sz="2400" b="1" i="1" dirty="0">
                <a:solidFill>
                  <a:srgbClr val="000000"/>
                </a:solidFill>
                <a:latin typeface="Atkinson Hyperlegible" pitchFamily="2" charset="0"/>
              </a:rPr>
              <a:t> it’s valuable!</a:t>
            </a:r>
          </a:p>
        </p:txBody>
      </p:sp>
    </p:spTree>
    <p:extLst>
      <p:ext uri="{BB962C8B-B14F-4D97-AF65-F5344CB8AC3E}">
        <p14:creationId xmlns:p14="http://schemas.microsoft.com/office/powerpoint/2010/main" val="112991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C1C870-109B-40CE-FD3A-B2D3DC165B9F}"/>
              </a:ext>
            </a:extLst>
          </p:cNvPr>
          <p:cNvSpPr txBox="1">
            <a:spLocks/>
          </p:cNvSpPr>
          <p:nvPr/>
        </p:nvSpPr>
        <p:spPr>
          <a:xfrm>
            <a:off x="0" y="6473700"/>
            <a:ext cx="12191999" cy="362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1A3E6F"/>
                </a:solidFill>
                <a:latin typeface="Josefin Sans" panose="00000500000000000000" pitchFamily="2" charset="0"/>
              </a:rPr>
              <a:t>LouisianaPTA.org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CDE3E4E-42BE-FD6D-4704-4E0088F13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066" y="1071419"/>
            <a:ext cx="10854104" cy="540228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9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PTA President = Leader, Manager, Advocate, Team Member</a:t>
            </a:r>
          </a:p>
          <a:p>
            <a:pPr marL="0" indent="0">
              <a:spcBef>
                <a:spcPts val="900"/>
              </a:spcBef>
              <a:buNone/>
            </a:pPr>
            <a:endParaRPr lang="en-US" dirty="0">
              <a:solidFill>
                <a:srgbClr val="000000"/>
              </a:solidFill>
              <a:latin typeface="Atkinson Hyperlegible" pitchFamily="2" charset="0"/>
              <a:cs typeface="Helvetica"/>
              <a:sym typeface="Courier New" charset="0"/>
            </a:endParaRP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Protect Assets &amp; Reputation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Promote PTA values &amp; strategic initiatives 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Set goals &amp; work to achieve those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Provide leadership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Use filter of “what’s best for the children”? </a:t>
            </a:r>
          </a:p>
          <a:p>
            <a:pPr>
              <a:spcBef>
                <a:spcPts val="900"/>
              </a:spcBef>
              <a:buFont typeface="Wingdings" charset="2"/>
              <a:buChar char="ü"/>
            </a:pPr>
            <a:r>
              <a:rPr lang="en-US" dirty="0">
                <a:solidFill>
                  <a:srgbClr val="000000"/>
                </a:solidFill>
                <a:latin typeface="Atkinson Hyperlegible" pitchFamily="2" charset="0"/>
                <a:cs typeface="Helvetica"/>
                <a:sym typeface="Courier New" charset="0"/>
              </a:rPr>
              <a:t>You are a role model</a:t>
            </a:r>
          </a:p>
          <a:p>
            <a:endParaRPr lang="en-US" sz="2600" dirty="0">
              <a:latin typeface="Atkinson Hyperlegible" pitchFamily="50" charset="0"/>
            </a:endParaRPr>
          </a:p>
          <a:p>
            <a:endParaRPr lang="en-US" sz="2600" dirty="0">
              <a:latin typeface="Atkinson Hyperlegible" pitchFamily="50" charset="0"/>
            </a:endParaRPr>
          </a:p>
          <a:p>
            <a:endParaRPr lang="en-US" sz="2600" dirty="0">
              <a:latin typeface="Atkinson Hyperlegible" pitchFamily="50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80649-C156-9228-E9CD-B3BE6202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8" y="21982"/>
            <a:ext cx="8664819" cy="119721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A3E6F"/>
                </a:solidFill>
                <a:latin typeface="Josefin Sans" panose="00000500000000000000" pitchFamily="2" charset="0"/>
              </a:rPr>
              <a:t>So … what am I supposed to do now? </a:t>
            </a:r>
            <a:endParaRPr lang="en-US" sz="5400" dirty="0">
              <a:solidFill>
                <a:srgbClr val="1A3E6F"/>
              </a:solidFill>
              <a:latin typeface="Josefin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27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7007</TotalTime>
  <Words>1558</Words>
  <Application>Microsoft Office PowerPoint</Application>
  <PresentationFormat>Widescreen</PresentationFormat>
  <Paragraphs>250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Atkinson Hyperlegible</vt:lpstr>
      <vt:lpstr>Calibri</vt:lpstr>
      <vt:lpstr>Calibri Light</vt:lpstr>
      <vt:lpstr>Courier New</vt:lpstr>
      <vt:lpstr>Helvetica</vt:lpstr>
      <vt:lpstr>Josefin Sans</vt:lpstr>
      <vt:lpstr>myriad-pro</vt:lpstr>
      <vt:lpstr>Symbol</vt:lpstr>
      <vt:lpstr>Wingdings</vt:lpstr>
      <vt:lpstr>Office Theme</vt:lpstr>
      <vt:lpstr>PTA Leadership Training   Leading Your PTA</vt:lpstr>
      <vt:lpstr>Why are we here? Why do you PTA?</vt:lpstr>
      <vt:lpstr>Purposes of PTA:</vt:lpstr>
      <vt:lpstr>Where to start?  With Sign-Ups &amp; Downloads</vt:lpstr>
      <vt:lpstr>Local Unit PTA Structure</vt:lpstr>
      <vt:lpstr>LAPTA Organizational Structure </vt:lpstr>
      <vt:lpstr>Basic PTA Information</vt:lpstr>
      <vt:lpstr>What does it mean to be a 501(c)(3)</vt:lpstr>
      <vt:lpstr>So … what am I supposed to do now? </vt:lpstr>
      <vt:lpstr>Your Leadership Style</vt:lpstr>
      <vt:lpstr>Action Items</vt:lpstr>
      <vt:lpstr>Effective Meetings</vt:lpstr>
      <vt:lpstr>Effective Meetings .. But wait, there’s more!</vt:lpstr>
      <vt:lpstr>The PTA &amp; Principal Relationship</vt:lpstr>
      <vt:lpstr>Promote Your PTA</vt:lpstr>
      <vt:lpstr>Basic Financial Management</vt:lpstr>
      <vt:lpstr>Bylaws</vt:lpstr>
      <vt:lpstr>President’s Binder</vt:lpstr>
      <vt:lpstr>President’s Binder, cont’d: </vt:lpstr>
      <vt:lpstr>Communications &amp; Social Media </vt:lpstr>
      <vt:lpstr>Communications &amp; Social Media </vt:lpstr>
      <vt:lpstr>Review – today you have covered:</vt:lpstr>
      <vt:lpstr>Any questions?  </vt:lpstr>
      <vt:lpstr>        LAPTA is in search of our missing members on the Executive Committee:   VP Affiliation VP Diversity, Equity &amp; Inclusion VP Arts Education VP Membership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PTA Leadership Training Treasurer</dc:title>
  <dc:creator>Beth Maillho</dc:creator>
  <cp:lastModifiedBy>Jean Luc Picard</cp:lastModifiedBy>
  <cp:revision>22</cp:revision>
  <cp:lastPrinted>2022-08-27T04:16:36Z</cp:lastPrinted>
  <dcterms:created xsi:type="dcterms:W3CDTF">2022-07-11T22:19:33Z</dcterms:created>
  <dcterms:modified xsi:type="dcterms:W3CDTF">2022-09-19T18:34:25Z</dcterms:modified>
</cp:coreProperties>
</file>