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63" r:id="rId2"/>
    <p:sldId id="288" r:id="rId3"/>
    <p:sldId id="287" r:id="rId4"/>
    <p:sldId id="257" r:id="rId5"/>
    <p:sldId id="259" r:id="rId6"/>
    <p:sldId id="260" r:id="rId7"/>
    <p:sldId id="276" r:id="rId8"/>
    <p:sldId id="264" r:id="rId9"/>
    <p:sldId id="262" r:id="rId10"/>
    <p:sldId id="302" r:id="rId11"/>
    <p:sldId id="285" r:id="rId12"/>
    <p:sldId id="303" r:id="rId13"/>
    <p:sldId id="304" r:id="rId14"/>
    <p:sldId id="305" r:id="rId15"/>
    <p:sldId id="306" r:id="rId16"/>
    <p:sldId id="307" r:id="rId17"/>
    <p:sldId id="308" r:id="rId18"/>
    <p:sldId id="309" r:id="rId19"/>
    <p:sldId id="282" r:id="rId20"/>
    <p:sldId id="283" r:id="rId21"/>
  </p:sldIdLst>
  <p:sldSz cx="9144000" cy="6858000" type="letter"/>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E24822-ACEB-4C13-BC6D-74F9D780C279}" v="5" dt="2023-08-29T18:58:38.6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1101"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Maillho" userId="2ea77857-dcdf-47dd-a4d7-ab9d287c50c5" providerId="ADAL" clId="{9BE24822-ACEB-4C13-BC6D-74F9D780C279}"/>
    <pc:docChg chg="undo custSel modSld">
      <pc:chgData name="Beth Maillho" userId="2ea77857-dcdf-47dd-a4d7-ab9d287c50c5" providerId="ADAL" clId="{9BE24822-ACEB-4C13-BC6D-74F9D780C279}" dt="2023-08-29T19:01:30.772" v="568" actId="20577"/>
      <pc:docMkLst>
        <pc:docMk/>
      </pc:docMkLst>
      <pc:sldChg chg="modSp mod">
        <pc:chgData name="Beth Maillho" userId="2ea77857-dcdf-47dd-a4d7-ab9d287c50c5" providerId="ADAL" clId="{9BE24822-ACEB-4C13-BC6D-74F9D780C279}" dt="2023-08-15T14:47:53.035" v="25" actId="255"/>
        <pc:sldMkLst>
          <pc:docMk/>
          <pc:sldMk cId="3351002011" sldId="262"/>
        </pc:sldMkLst>
        <pc:spChg chg="mod">
          <ac:chgData name="Beth Maillho" userId="2ea77857-dcdf-47dd-a4d7-ab9d287c50c5" providerId="ADAL" clId="{9BE24822-ACEB-4C13-BC6D-74F9D780C279}" dt="2023-08-15T14:47:53.035" v="25" actId="255"/>
          <ac:spMkLst>
            <pc:docMk/>
            <pc:sldMk cId="3351002011" sldId="262"/>
            <ac:spMk id="11" creationId="{B2006A27-AAF1-EAEB-B065-C94D62CFC86A}"/>
          </ac:spMkLst>
        </pc:spChg>
      </pc:sldChg>
      <pc:sldChg chg="addSp modSp mod">
        <pc:chgData name="Beth Maillho" userId="2ea77857-dcdf-47dd-a4d7-ab9d287c50c5" providerId="ADAL" clId="{9BE24822-ACEB-4C13-BC6D-74F9D780C279}" dt="2023-08-29T18:56:19.999" v="269" actId="113"/>
        <pc:sldMkLst>
          <pc:docMk/>
          <pc:sldMk cId="988757654" sldId="264"/>
        </pc:sldMkLst>
        <pc:spChg chg="add mod">
          <ac:chgData name="Beth Maillho" userId="2ea77857-dcdf-47dd-a4d7-ab9d287c50c5" providerId="ADAL" clId="{9BE24822-ACEB-4C13-BC6D-74F9D780C279}" dt="2023-08-29T18:56:19.999" v="269" actId="113"/>
          <ac:spMkLst>
            <pc:docMk/>
            <pc:sldMk cId="988757654" sldId="264"/>
            <ac:spMk id="2" creationId="{7D689C5A-D07D-343C-789D-13F5C86D8138}"/>
          </ac:spMkLst>
        </pc:spChg>
      </pc:sldChg>
      <pc:sldChg chg="addSp delSp modSp mod">
        <pc:chgData name="Beth Maillho" userId="2ea77857-dcdf-47dd-a4d7-ab9d287c50c5" providerId="ADAL" clId="{9BE24822-ACEB-4C13-BC6D-74F9D780C279}" dt="2023-08-15T14:51:45.393" v="54" actId="113"/>
        <pc:sldMkLst>
          <pc:docMk/>
          <pc:sldMk cId="3637062264" sldId="302"/>
        </pc:sldMkLst>
        <pc:spChg chg="mod">
          <ac:chgData name="Beth Maillho" userId="2ea77857-dcdf-47dd-a4d7-ab9d287c50c5" providerId="ADAL" clId="{9BE24822-ACEB-4C13-BC6D-74F9D780C279}" dt="2023-08-15T14:51:45.393" v="54" actId="113"/>
          <ac:spMkLst>
            <pc:docMk/>
            <pc:sldMk cId="3637062264" sldId="302"/>
            <ac:spMk id="11" creationId="{B2006A27-AAF1-EAEB-B065-C94D62CFC86A}"/>
          </ac:spMkLst>
        </pc:spChg>
        <pc:picChg chg="add mod">
          <ac:chgData name="Beth Maillho" userId="2ea77857-dcdf-47dd-a4d7-ab9d287c50c5" providerId="ADAL" clId="{9BE24822-ACEB-4C13-BC6D-74F9D780C279}" dt="2023-08-15T14:40:02.592" v="20" actId="1076"/>
          <ac:picMkLst>
            <pc:docMk/>
            <pc:sldMk cId="3637062264" sldId="302"/>
            <ac:picMk id="4" creationId="{257BD3D5-1546-4A13-7075-063D6D271A65}"/>
          </ac:picMkLst>
        </pc:picChg>
        <pc:picChg chg="del">
          <ac:chgData name="Beth Maillho" userId="2ea77857-dcdf-47dd-a4d7-ab9d287c50c5" providerId="ADAL" clId="{9BE24822-ACEB-4C13-BC6D-74F9D780C279}" dt="2023-08-15T14:37:23.808" v="0" actId="478"/>
          <ac:picMkLst>
            <pc:docMk/>
            <pc:sldMk cId="3637062264" sldId="302"/>
            <ac:picMk id="9" creationId="{A8990003-52DA-2D32-88B6-C12884A970AB}"/>
          </ac:picMkLst>
        </pc:picChg>
      </pc:sldChg>
      <pc:sldChg chg="modSp mod">
        <pc:chgData name="Beth Maillho" userId="2ea77857-dcdf-47dd-a4d7-ab9d287c50c5" providerId="ADAL" clId="{9BE24822-ACEB-4C13-BC6D-74F9D780C279}" dt="2023-08-15T15:13:00.510" v="56" actId="20577"/>
        <pc:sldMkLst>
          <pc:docMk/>
          <pc:sldMk cId="1665780784" sldId="307"/>
        </pc:sldMkLst>
        <pc:spChg chg="mod">
          <ac:chgData name="Beth Maillho" userId="2ea77857-dcdf-47dd-a4d7-ab9d287c50c5" providerId="ADAL" clId="{9BE24822-ACEB-4C13-BC6D-74F9D780C279}" dt="2023-08-15T15:13:00.510" v="56" actId="20577"/>
          <ac:spMkLst>
            <pc:docMk/>
            <pc:sldMk cId="1665780784" sldId="307"/>
            <ac:spMk id="11" creationId="{B2006A27-AAF1-EAEB-B065-C94D62CFC86A}"/>
          </ac:spMkLst>
        </pc:spChg>
      </pc:sldChg>
      <pc:sldChg chg="addSp modSp mod">
        <pc:chgData name="Beth Maillho" userId="2ea77857-dcdf-47dd-a4d7-ab9d287c50c5" providerId="ADAL" clId="{9BE24822-ACEB-4C13-BC6D-74F9D780C279}" dt="2023-08-29T19:01:30.772" v="568" actId="20577"/>
        <pc:sldMkLst>
          <pc:docMk/>
          <pc:sldMk cId="100500170" sldId="309"/>
        </pc:sldMkLst>
        <pc:spChg chg="add mod">
          <ac:chgData name="Beth Maillho" userId="2ea77857-dcdf-47dd-a4d7-ab9d287c50c5" providerId="ADAL" clId="{9BE24822-ACEB-4C13-BC6D-74F9D780C279}" dt="2023-08-29T19:00:12.384" v="528" actId="14100"/>
          <ac:spMkLst>
            <pc:docMk/>
            <pc:sldMk cId="100500170" sldId="309"/>
            <ac:spMk id="2" creationId="{8BC48A2F-F084-A90B-4DBB-ACF12F753FDB}"/>
          </ac:spMkLst>
        </pc:spChg>
        <pc:spChg chg="mod">
          <ac:chgData name="Beth Maillho" userId="2ea77857-dcdf-47dd-a4d7-ab9d287c50c5" providerId="ADAL" clId="{9BE24822-ACEB-4C13-BC6D-74F9D780C279}" dt="2023-08-29T18:58:34.507" v="328" actId="20577"/>
          <ac:spMkLst>
            <pc:docMk/>
            <pc:sldMk cId="100500170" sldId="309"/>
            <ac:spMk id="3" creationId="{55E03880-47ED-2F2C-76F9-666DEEA3E99D}"/>
          </ac:spMkLst>
        </pc:spChg>
        <pc:spChg chg="add mod">
          <ac:chgData name="Beth Maillho" userId="2ea77857-dcdf-47dd-a4d7-ab9d287c50c5" providerId="ADAL" clId="{9BE24822-ACEB-4C13-BC6D-74F9D780C279}" dt="2023-08-29T19:01:30.772" v="568" actId="20577"/>
          <ac:spMkLst>
            <pc:docMk/>
            <pc:sldMk cId="100500170" sldId="309"/>
            <ac:spMk id="4" creationId="{F8DAEB99-E2EF-243F-7249-8F5E42F0FB3D}"/>
          </ac:spMkLst>
        </pc:spChg>
        <pc:spChg chg="mod">
          <ac:chgData name="Beth Maillho" userId="2ea77857-dcdf-47dd-a4d7-ab9d287c50c5" providerId="ADAL" clId="{9BE24822-ACEB-4C13-BC6D-74F9D780C279}" dt="2023-08-29T19:00:37.658" v="535" actId="20577"/>
          <ac:spMkLst>
            <pc:docMk/>
            <pc:sldMk cId="100500170" sldId="309"/>
            <ac:spMk id="11" creationId="{B2006A27-AAF1-EAEB-B065-C94D62CFC86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AF8643-50C5-40FA-B819-E920E35BAF8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931F908-5D4D-4CF4-B62D-5105445EE37C}">
      <dgm:prSet custT="1"/>
      <dgm:spPr/>
      <dgm:t>
        <a:bodyPr/>
        <a:lstStyle/>
        <a:p>
          <a:r>
            <a:rPr lang="en-US" sz="2800" dirty="0"/>
            <a:t>PTA Development Days</a:t>
          </a:r>
        </a:p>
      </dgm:t>
    </dgm:pt>
    <dgm:pt modelId="{B190C184-B1E7-4341-8B44-3E1E811B0261}" type="parTrans" cxnId="{0E98E3DF-C0AE-4A19-86D7-EDAF6EE44B8A}">
      <dgm:prSet/>
      <dgm:spPr/>
      <dgm:t>
        <a:bodyPr/>
        <a:lstStyle/>
        <a:p>
          <a:endParaRPr lang="en-US"/>
        </a:p>
      </dgm:t>
    </dgm:pt>
    <dgm:pt modelId="{633A18E1-1EAF-42FE-903E-DE916F828DA5}" type="sibTrans" cxnId="{0E98E3DF-C0AE-4A19-86D7-EDAF6EE44B8A}">
      <dgm:prSet/>
      <dgm:spPr/>
      <dgm:t>
        <a:bodyPr/>
        <a:lstStyle/>
        <a:p>
          <a:endParaRPr lang="en-US"/>
        </a:p>
      </dgm:t>
    </dgm:pt>
    <dgm:pt modelId="{833A8D55-4AB0-4DF7-8704-14DB066CD68A}">
      <dgm:prSet custT="1"/>
      <dgm:spPr/>
      <dgm:t>
        <a:bodyPr/>
        <a:lstStyle/>
        <a:p>
          <a:r>
            <a:rPr lang="en-US" sz="2800" dirty="0"/>
            <a:t>Active Affiliation</a:t>
          </a:r>
        </a:p>
      </dgm:t>
    </dgm:pt>
    <dgm:pt modelId="{DE87615E-C718-4891-8B89-C21398C1FC02}" type="parTrans" cxnId="{D8C68537-0DB2-4CD7-B3E9-E73BBC265379}">
      <dgm:prSet/>
      <dgm:spPr/>
      <dgm:t>
        <a:bodyPr/>
        <a:lstStyle/>
        <a:p>
          <a:endParaRPr lang="en-US"/>
        </a:p>
      </dgm:t>
    </dgm:pt>
    <dgm:pt modelId="{04F787FA-0FFE-4AB8-B48B-3B48E015F0D9}" type="sibTrans" cxnId="{D8C68537-0DB2-4CD7-B3E9-E73BBC265379}">
      <dgm:prSet/>
      <dgm:spPr/>
      <dgm:t>
        <a:bodyPr/>
        <a:lstStyle/>
        <a:p>
          <a:endParaRPr lang="en-US"/>
        </a:p>
      </dgm:t>
    </dgm:pt>
    <dgm:pt modelId="{261CB7D5-4010-43A4-A8DE-0636ACA0028E}">
      <dgm:prSet custT="1"/>
      <dgm:spPr/>
      <dgm:t>
        <a:bodyPr/>
        <a:lstStyle/>
        <a:p>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Workshop</a:t>
          </a:r>
          <a:endParaRPr lang="en-US" sz="2800" dirty="0">
            <a:solidFill>
              <a:schemeClr val="tx1"/>
            </a:solidFill>
          </a:endParaRPr>
        </a:p>
      </dgm:t>
    </dgm:pt>
    <dgm:pt modelId="{0BA5D7A0-3A67-479F-9555-3957679305DA}" type="parTrans" cxnId="{68263FCF-6573-4F57-BEEB-C9D2E65C8AFE}">
      <dgm:prSet/>
      <dgm:spPr/>
      <dgm:t>
        <a:bodyPr/>
        <a:lstStyle/>
        <a:p>
          <a:endParaRPr lang="en-US"/>
        </a:p>
      </dgm:t>
    </dgm:pt>
    <dgm:pt modelId="{CDE3370D-D3FD-4374-AE02-29170D7473CE}" type="sibTrans" cxnId="{68263FCF-6573-4F57-BEEB-C9D2E65C8AFE}">
      <dgm:prSet/>
      <dgm:spPr/>
      <dgm:t>
        <a:bodyPr/>
        <a:lstStyle/>
        <a:p>
          <a:endParaRPr lang="en-US"/>
        </a:p>
      </dgm:t>
    </dgm:pt>
    <dgm:pt modelId="{935C115D-AFA6-4FB8-804B-35319DCDFB7A}" type="pres">
      <dgm:prSet presAssocID="{53AF8643-50C5-40FA-B819-E920E35BAF8F}" presName="vert0" presStyleCnt="0">
        <dgm:presLayoutVars>
          <dgm:dir/>
          <dgm:animOne val="branch"/>
          <dgm:animLvl val="lvl"/>
        </dgm:presLayoutVars>
      </dgm:prSet>
      <dgm:spPr/>
    </dgm:pt>
    <dgm:pt modelId="{AEF76904-3239-474A-9FD7-983D41DFC1FB}" type="pres">
      <dgm:prSet presAssocID="{5931F908-5D4D-4CF4-B62D-5105445EE37C}" presName="thickLine" presStyleLbl="alignNode1" presStyleIdx="0" presStyleCnt="3"/>
      <dgm:spPr/>
    </dgm:pt>
    <dgm:pt modelId="{1F5BD77F-6003-4425-B768-3B808AB2538E}" type="pres">
      <dgm:prSet presAssocID="{5931F908-5D4D-4CF4-B62D-5105445EE37C}" presName="horz1" presStyleCnt="0"/>
      <dgm:spPr/>
    </dgm:pt>
    <dgm:pt modelId="{7F55485F-CE1E-4A55-81C6-E0FEAC04477C}" type="pres">
      <dgm:prSet presAssocID="{5931F908-5D4D-4CF4-B62D-5105445EE37C}" presName="tx1" presStyleLbl="revTx" presStyleIdx="0" presStyleCnt="3"/>
      <dgm:spPr/>
    </dgm:pt>
    <dgm:pt modelId="{DBDD65B0-5B7D-4187-87F2-1FE9F5C0CDA7}" type="pres">
      <dgm:prSet presAssocID="{5931F908-5D4D-4CF4-B62D-5105445EE37C}" presName="vert1" presStyleCnt="0"/>
      <dgm:spPr/>
    </dgm:pt>
    <dgm:pt modelId="{2C31F680-F74A-449F-8865-CA54196E892F}" type="pres">
      <dgm:prSet presAssocID="{833A8D55-4AB0-4DF7-8704-14DB066CD68A}" presName="thickLine" presStyleLbl="alignNode1" presStyleIdx="1" presStyleCnt="3"/>
      <dgm:spPr/>
    </dgm:pt>
    <dgm:pt modelId="{E8DEB78F-ACD9-4159-80BF-EBE16DAEBA12}" type="pres">
      <dgm:prSet presAssocID="{833A8D55-4AB0-4DF7-8704-14DB066CD68A}" presName="horz1" presStyleCnt="0"/>
      <dgm:spPr/>
    </dgm:pt>
    <dgm:pt modelId="{50AB2D15-998C-445C-8F69-27A7763E1EDA}" type="pres">
      <dgm:prSet presAssocID="{833A8D55-4AB0-4DF7-8704-14DB066CD68A}" presName="tx1" presStyleLbl="revTx" presStyleIdx="1" presStyleCnt="3"/>
      <dgm:spPr/>
    </dgm:pt>
    <dgm:pt modelId="{1E9B58C8-6AB1-4254-8092-39BCC79C39A2}" type="pres">
      <dgm:prSet presAssocID="{833A8D55-4AB0-4DF7-8704-14DB066CD68A}" presName="vert1" presStyleCnt="0"/>
      <dgm:spPr/>
    </dgm:pt>
    <dgm:pt modelId="{47F15DB5-15E1-4F88-9427-EADDC4372EB8}" type="pres">
      <dgm:prSet presAssocID="{261CB7D5-4010-43A4-A8DE-0636ACA0028E}" presName="thickLine" presStyleLbl="alignNode1" presStyleIdx="2" presStyleCnt="3"/>
      <dgm:spPr/>
    </dgm:pt>
    <dgm:pt modelId="{6D38C690-D9B1-4D13-9E1D-D76530D7B065}" type="pres">
      <dgm:prSet presAssocID="{261CB7D5-4010-43A4-A8DE-0636ACA0028E}" presName="horz1" presStyleCnt="0"/>
      <dgm:spPr/>
    </dgm:pt>
    <dgm:pt modelId="{BA289B55-2184-4B17-AEBD-0ADE2B72499C}" type="pres">
      <dgm:prSet presAssocID="{261CB7D5-4010-43A4-A8DE-0636ACA0028E}" presName="tx1" presStyleLbl="revTx" presStyleIdx="2" presStyleCnt="3"/>
      <dgm:spPr/>
    </dgm:pt>
    <dgm:pt modelId="{2B6668B4-75A9-466B-A6D1-07E5CBF546CA}" type="pres">
      <dgm:prSet presAssocID="{261CB7D5-4010-43A4-A8DE-0636ACA0028E}" presName="vert1" presStyleCnt="0"/>
      <dgm:spPr/>
    </dgm:pt>
  </dgm:ptLst>
  <dgm:cxnLst>
    <dgm:cxn modelId="{707E5802-9069-4EFB-ADAC-10F5112D35D5}" type="presOf" srcId="{5931F908-5D4D-4CF4-B62D-5105445EE37C}" destId="{7F55485F-CE1E-4A55-81C6-E0FEAC04477C}" srcOrd="0" destOrd="0" presId="urn:microsoft.com/office/officeart/2008/layout/LinedList"/>
    <dgm:cxn modelId="{6F6FA516-C864-49C7-A34A-9A34AB7E754C}" type="presOf" srcId="{833A8D55-4AB0-4DF7-8704-14DB066CD68A}" destId="{50AB2D15-998C-445C-8F69-27A7763E1EDA}" srcOrd="0" destOrd="0" presId="urn:microsoft.com/office/officeart/2008/layout/LinedList"/>
    <dgm:cxn modelId="{D8C68537-0DB2-4CD7-B3E9-E73BBC265379}" srcId="{53AF8643-50C5-40FA-B819-E920E35BAF8F}" destId="{833A8D55-4AB0-4DF7-8704-14DB066CD68A}" srcOrd="1" destOrd="0" parTransId="{DE87615E-C718-4891-8B89-C21398C1FC02}" sibTransId="{04F787FA-0FFE-4AB8-B48B-3B48E015F0D9}"/>
    <dgm:cxn modelId="{7CCC4038-4951-40A8-B8F9-E0D5B7BC01E6}" type="presOf" srcId="{53AF8643-50C5-40FA-B819-E920E35BAF8F}" destId="{935C115D-AFA6-4FB8-804B-35319DCDFB7A}" srcOrd="0" destOrd="0" presId="urn:microsoft.com/office/officeart/2008/layout/LinedList"/>
    <dgm:cxn modelId="{45F44870-4729-404B-8EF4-559814F72004}" type="presOf" srcId="{261CB7D5-4010-43A4-A8DE-0636ACA0028E}" destId="{BA289B55-2184-4B17-AEBD-0ADE2B72499C}" srcOrd="0" destOrd="0" presId="urn:microsoft.com/office/officeart/2008/layout/LinedList"/>
    <dgm:cxn modelId="{68263FCF-6573-4F57-BEEB-C9D2E65C8AFE}" srcId="{53AF8643-50C5-40FA-B819-E920E35BAF8F}" destId="{261CB7D5-4010-43A4-A8DE-0636ACA0028E}" srcOrd="2" destOrd="0" parTransId="{0BA5D7A0-3A67-479F-9555-3957679305DA}" sibTransId="{CDE3370D-D3FD-4374-AE02-29170D7473CE}"/>
    <dgm:cxn modelId="{0E98E3DF-C0AE-4A19-86D7-EDAF6EE44B8A}" srcId="{53AF8643-50C5-40FA-B819-E920E35BAF8F}" destId="{5931F908-5D4D-4CF4-B62D-5105445EE37C}" srcOrd="0" destOrd="0" parTransId="{B190C184-B1E7-4341-8B44-3E1E811B0261}" sibTransId="{633A18E1-1EAF-42FE-903E-DE916F828DA5}"/>
    <dgm:cxn modelId="{9D5E3EE9-B81D-498E-9178-970DF75F9B0A}" type="presParOf" srcId="{935C115D-AFA6-4FB8-804B-35319DCDFB7A}" destId="{AEF76904-3239-474A-9FD7-983D41DFC1FB}" srcOrd="0" destOrd="0" presId="urn:microsoft.com/office/officeart/2008/layout/LinedList"/>
    <dgm:cxn modelId="{16540EA8-2767-4FEB-A609-7E9B1AB5A2C8}" type="presParOf" srcId="{935C115D-AFA6-4FB8-804B-35319DCDFB7A}" destId="{1F5BD77F-6003-4425-B768-3B808AB2538E}" srcOrd="1" destOrd="0" presId="urn:microsoft.com/office/officeart/2008/layout/LinedList"/>
    <dgm:cxn modelId="{5B3A6238-BAB3-4234-AF52-6BDC083718C3}" type="presParOf" srcId="{1F5BD77F-6003-4425-B768-3B808AB2538E}" destId="{7F55485F-CE1E-4A55-81C6-E0FEAC04477C}" srcOrd="0" destOrd="0" presId="urn:microsoft.com/office/officeart/2008/layout/LinedList"/>
    <dgm:cxn modelId="{A3519801-E5FA-4839-899E-E1886492FA2C}" type="presParOf" srcId="{1F5BD77F-6003-4425-B768-3B808AB2538E}" destId="{DBDD65B0-5B7D-4187-87F2-1FE9F5C0CDA7}" srcOrd="1" destOrd="0" presId="urn:microsoft.com/office/officeart/2008/layout/LinedList"/>
    <dgm:cxn modelId="{09D27A58-68F3-4CB9-9473-DEE09688CC0B}" type="presParOf" srcId="{935C115D-AFA6-4FB8-804B-35319DCDFB7A}" destId="{2C31F680-F74A-449F-8865-CA54196E892F}" srcOrd="2" destOrd="0" presId="urn:microsoft.com/office/officeart/2008/layout/LinedList"/>
    <dgm:cxn modelId="{E2368BC4-0049-4225-AA49-0D6AE5F8D83E}" type="presParOf" srcId="{935C115D-AFA6-4FB8-804B-35319DCDFB7A}" destId="{E8DEB78F-ACD9-4159-80BF-EBE16DAEBA12}" srcOrd="3" destOrd="0" presId="urn:microsoft.com/office/officeart/2008/layout/LinedList"/>
    <dgm:cxn modelId="{C4D146F1-A253-4D47-B3CB-34B347563BD9}" type="presParOf" srcId="{E8DEB78F-ACD9-4159-80BF-EBE16DAEBA12}" destId="{50AB2D15-998C-445C-8F69-27A7763E1EDA}" srcOrd="0" destOrd="0" presId="urn:microsoft.com/office/officeart/2008/layout/LinedList"/>
    <dgm:cxn modelId="{AED58CC2-1E93-4172-A604-F90033C4545D}" type="presParOf" srcId="{E8DEB78F-ACD9-4159-80BF-EBE16DAEBA12}" destId="{1E9B58C8-6AB1-4254-8092-39BCC79C39A2}" srcOrd="1" destOrd="0" presId="urn:microsoft.com/office/officeart/2008/layout/LinedList"/>
    <dgm:cxn modelId="{0AE23D05-07EC-41DB-93B1-4CE9E2C7BAB7}" type="presParOf" srcId="{935C115D-AFA6-4FB8-804B-35319DCDFB7A}" destId="{47F15DB5-15E1-4F88-9427-EADDC4372EB8}" srcOrd="4" destOrd="0" presId="urn:microsoft.com/office/officeart/2008/layout/LinedList"/>
    <dgm:cxn modelId="{086347A6-6FD6-4E48-ACAE-6ADB75391486}" type="presParOf" srcId="{935C115D-AFA6-4FB8-804B-35319DCDFB7A}" destId="{6D38C690-D9B1-4D13-9E1D-D76530D7B065}" srcOrd="5" destOrd="0" presId="urn:microsoft.com/office/officeart/2008/layout/LinedList"/>
    <dgm:cxn modelId="{BA80DF56-2540-49D4-A1E0-54696FF2A637}" type="presParOf" srcId="{6D38C690-D9B1-4D13-9E1D-D76530D7B065}" destId="{BA289B55-2184-4B17-AEBD-0ADE2B72499C}" srcOrd="0" destOrd="0" presId="urn:microsoft.com/office/officeart/2008/layout/LinedList"/>
    <dgm:cxn modelId="{310423EA-105E-42C8-8D40-203407D16F55}" type="presParOf" srcId="{6D38C690-D9B1-4D13-9E1D-D76530D7B065}" destId="{2B6668B4-75A9-466B-A6D1-07E5CBF546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76904-3239-474A-9FD7-983D41DFC1FB}">
      <dsp:nvSpPr>
        <dsp:cNvPr id="0" name=""/>
        <dsp:cNvSpPr/>
      </dsp:nvSpPr>
      <dsp:spPr>
        <a:xfrm>
          <a:off x="0" y="796"/>
          <a:ext cx="79248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5485F-CE1E-4A55-81C6-E0FEAC04477C}">
      <dsp:nvSpPr>
        <dsp:cNvPr id="0" name=""/>
        <dsp:cNvSpPr/>
      </dsp:nvSpPr>
      <dsp:spPr>
        <a:xfrm>
          <a:off x="0" y="796"/>
          <a:ext cx="7924800" cy="543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PTA Development Days</a:t>
          </a:r>
        </a:p>
      </dsp:txBody>
      <dsp:txXfrm>
        <a:off x="0" y="796"/>
        <a:ext cx="7924800" cy="543207"/>
      </dsp:txXfrm>
    </dsp:sp>
    <dsp:sp modelId="{2C31F680-F74A-449F-8865-CA54196E892F}">
      <dsp:nvSpPr>
        <dsp:cNvPr id="0" name=""/>
        <dsp:cNvSpPr/>
      </dsp:nvSpPr>
      <dsp:spPr>
        <a:xfrm>
          <a:off x="0" y="544004"/>
          <a:ext cx="79248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B2D15-998C-445C-8F69-27A7763E1EDA}">
      <dsp:nvSpPr>
        <dsp:cNvPr id="0" name=""/>
        <dsp:cNvSpPr/>
      </dsp:nvSpPr>
      <dsp:spPr>
        <a:xfrm>
          <a:off x="0" y="544004"/>
          <a:ext cx="7924800" cy="543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Active Affiliation</a:t>
          </a:r>
        </a:p>
      </dsp:txBody>
      <dsp:txXfrm>
        <a:off x="0" y="544004"/>
        <a:ext cx="7924800" cy="543207"/>
      </dsp:txXfrm>
    </dsp:sp>
    <dsp:sp modelId="{47F15DB5-15E1-4F88-9427-EADDC4372EB8}">
      <dsp:nvSpPr>
        <dsp:cNvPr id="0" name=""/>
        <dsp:cNvSpPr/>
      </dsp:nvSpPr>
      <dsp:spPr>
        <a:xfrm>
          <a:off x="0" y="1087211"/>
          <a:ext cx="79248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289B55-2184-4B17-AEBD-0ADE2B72499C}">
      <dsp:nvSpPr>
        <dsp:cNvPr id="0" name=""/>
        <dsp:cNvSpPr/>
      </dsp:nvSpPr>
      <dsp:spPr>
        <a:xfrm>
          <a:off x="0" y="1087211"/>
          <a:ext cx="7924800" cy="543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Workshop</a:t>
          </a:r>
          <a:endParaRPr lang="en-US" sz="2800" kern="1200" dirty="0">
            <a:solidFill>
              <a:schemeClr val="tx1"/>
            </a:solidFill>
          </a:endParaRPr>
        </a:p>
      </dsp:txBody>
      <dsp:txXfrm>
        <a:off x="0" y="1087211"/>
        <a:ext cx="7924800" cy="54320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4A7B3C-5AED-0DC2-FECF-91665E3F7151}"/>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0D2AC2-2A99-6599-706F-29E7BC65CB7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8CB47DD-342A-4327-BA2F-703279097079}" type="datetimeFigureOut">
              <a:rPr lang="en-US" smtClean="0"/>
              <a:t>8/29/2023</a:t>
            </a:fld>
            <a:endParaRPr lang="en-US"/>
          </a:p>
        </p:txBody>
      </p:sp>
      <p:sp>
        <p:nvSpPr>
          <p:cNvPr id="4" name="Footer Placeholder 3">
            <a:extLst>
              <a:ext uri="{FF2B5EF4-FFF2-40B4-BE49-F238E27FC236}">
                <a16:creationId xmlns:a16="http://schemas.microsoft.com/office/drawing/2014/main" id="{D2834179-90E6-242A-F72B-C14B3427D46A}"/>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5E7072-E3F2-D4A2-9521-6CC7EDB3423C}"/>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DD1A77E-7E86-4CF4-BFDE-573407A96A4D}" type="slidenum">
              <a:rPr lang="en-US" smtClean="0"/>
              <a:t>‹#›</a:t>
            </a:fld>
            <a:endParaRPr lang="en-US"/>
          </a:p>
        </p:txBody>
      </p:sp>
    </p:spTree>
    <p:extLst>
      <p:ext uri="{BB962C8B-B14F-4D97-AF65-F5344CB8AC3E}">
        <p14:creationId xmlns:p14="http://schemas.microsoft.com/office/powerpoint/2010/main" val="26115595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0617CF4-FB97-45A7-8FB2-A75E42E4D7E3}" type="datetimeFigureOut">
              <a:rPr lang="en-US" smtClean="0"/>
              <a:t>8/29/2023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F3E1000-B802-47CC-9D1E-1B1279607B87}" type="slidenum">
              <a:rPr lang="en-US" smtClean="0"/>
              <a:t>‹#›</a:t>
            </a:fld>
            <a:endParaRPr lang="en-US"/>
          </a:p>
        </p:txBody>
      </p:sp>
    </p:spTree>
    <p:extLst>
      <p:ext uri="{BB962C8B-B14F-4D97-AF65-F5344CB8AC3E}">
        <p14:creationId xmlns:p14="http://schemas.microsoft.com/office/powerpoint/2010/main" val="5500048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E5C980-3C21-4B5D-B65E-93E6BF538932}" type="datetime1">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315960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45FED0-CA76-499B-AD0F-16D2D556316E}" type="datetime1">
              <a:rPr lang="en-US" smtClean="0"/>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117269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8E42AF-000E-453F-83A5-707B76F008FE}" type="datetime1">
              <a:rPr lang="en-US" smtClean="0"/>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106408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E8B9E0-460E-4D80-BD9B-3AA7269E068C}" type="datetime1">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416483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E559A5-B247-4871-B22B-1228760D1049}" type="datetime1">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9655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E16A827-7DFF-43A9-B977-4F7A3C59ACB3}" type="datetime1">
              <a:rPr lang="en-US" smtClean="0"/>
              <a:t>8/29/2023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1605322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BA16341-C0D1-4DE4-A9DB-98E9E3F8447A}" type="datetime1">
              <a:rPr lang="en-US" smtClean="0"/>
              <a:t>8/29/2023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142649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DAC915C-B2BB-4656-85A0-91F04EE64154}" type="datetime1">
              <a:rPr lang="en-US" smtClean="0"/>
              <a:t>8/29/2023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217976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3D689AB-8AFE-4A38-803D-0C331E8A5379}" type="datetime1">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183452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1E0350D-BB70-4989-A197-DCD0E1262618}" type="datetime1">
              <a:rPr lang="en-US" smtClean="0"/>
              <a:t>8/29/2023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196059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45FA0C4-57A5-4C85-BD67-433A5DBED8A1}" type="datetime1">
              <a:rPr lang="en-US" smtClean="0"/>
              <a:t>8/29/2023</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367838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82461D86-8EB7-4D53-9889-AC89AFCD06E0}" type="datetime1">
              <a:rPr lang="en-US" smtClean="0"/>
              <a:t>8/29/2023</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6AA47F4E-A3E1-4F24-A3FF-31CFD2C1465F}" type="slidenum">
              <a:rPr lang="en-US" smtClean="0"/>
              <a:t>‹#›</a:t>
            </a:fld>
            <a:endParaRPr lang="en-US"/>
          </a:p>
        </p:txBody>
      </p:sp>
    </p:spTree>
    <p:extLst>
      <p:ext uri="{BB962C8B-B14F-4D97-AF65-F5344CB8AC3E}">
        <p14:creationId xmlns:p14="http://schemas.microsoft.com/office/powerpoint/2010/main" val="20382172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form.jotform.com/221816998285068"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publicdomainpictures.net/view-image.php?image=380701&amp;picture=any-questions"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wpixel.com/search/helping%20hands" TargetMode="External"/><Relationship Id="rId2" Type="http://schemas.openxmlformats.org/officeDocument/2006/relationships/image" Target="../media/image6.1"/><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mailto:president@louisianapta.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0F33EB-8666-79FB-8927-2792022CA7F0}"/>
              </a:ext>
            </a:extLst>
          </p:cNvPr>
          <p:cNvSpPr txBox="1"/>
          <p:nvPr/>
        </p:nvSpPr>
        <p:spPr>
          <a:xfrm>
            <a:off x="609599" y="4879782"/>
            <a:ext cx="7924800" cy="1446550"/>
          </a:xfrm>
          <a:prstGeom prst="rect">
            <a:avLst/>
          </a:prstGeom>
          <a:noFill/>
        </p:spPr>
        <p:txBody>
          <a:bodyPr wrap="square">
            <a:spAutoFit/>
          </a:bodyPr>
          <a:lstStyle/>
          <a:p>
            <a:pPr algn="ctr"/>
            <a:r>
              <a:rPr lang="en-US" sz="3200" dirty="0">
                <a:effectLst/>
                <a:latin typeface="Calibri" panose="020F0502020204030204" pitchFamily="34" charset="0"/>
                <a:ea typeface="Calibri" panose="020F0502020204030204" pitchFamily="34" charset="0"/>
                <a:cs typeface="Times New Roman" panose="02020603050405020304" pitchFamily="18" charset="0"/>
              </a:rPr>
              <a:t>Hosted by Beth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Maillho</a:t>
            </a:r>
            <a:r>
              <a:rPr lang="en-US" sz="3200" dirty="0">
                <a:effectLst/>
                <a:latin typeface="Calibri" panose="020F0502020204030204" pitchFamily="34" charset="0"/>
                <a:ea typeface="Calibri" panose="020F0502020204030204" pitchFamily="34" charset="0"/>
                <a:cs typeface="Times New Roman" panose="02020603050405020304" pitchFamily="18" charset="0"/>
              </a:rPr>
              <a:t>, LAPTA, VP Affiliation</a:t>
            </a:r>
          </a:p>
          <a:p>
            <a:pPr algn="ctr"/>
            <a:r>
              <a:rPr lang="en-US" sz="2800" b="1" i="0" dirty="0">
                <a:effectLst/>
                <a:latin typeface="Google Sans"/>
              </a:rPr>
              <a:t>Affiliation@LouisianaPTA.org</a:t>
            </a:r>
          </a:p>
          <a:p>
            <a:pPr algn="ctr"/>
            <a:r>
              <a:rPr lang="en-US" sz="2800" b="1" dirty="0">
                <a:latin typeface="Google Sans"/>
                <a:ea typeface="Calibri" panose="020F0502020204030204" pitchFamily="34" charset="0"/>
                <a:cs typeface="Times New Roman" panose="02020603050405020304" pitchFamily="18" charset="0"/>
              </a:rPr>
              <a:t>(985) 778-5799</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30" name="TextBox 2">
            <a:extLst>
              <a:ext uri="{FF2B5EF4-FFF2-40B4-BE49-F238E27FC236}">
                <a16:creationId xmlns:a16="http://schemas.microsoft.com/office/drawing/2014/main" id="{3AFB3981-E2DD-B59C-99B8-3995F9AA7B0F}"/>
              </a:ext>
            </a:extLst>
          </p:cNvPr>
          <p:cNvGraphicFramePr/>
          <p:nvPr>
            <p:extLst>
              <p:ext uri="{D42A27DB-BD31-4B8C-83A1-F6EECF244321}">
                <p14:modId xmlns:p14="http://schemas.microsoft.com/office/powerpoint/2010/main" val="3665897405"/>
              </p:ext>
            </p:extLst>
          </p:nvPr>
        </p:nvGraphicFramePr>
        <p:xfrm>
          <a:off x="609600" y="2082509"/>
          <a:ext cx="7924800" cy="163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Logo&#10;&#10;Description automatically generated">
            <a:extLst>
              <a:ext uri="{FF2B5EF4-FFF2-40B4-BE49-F238E27FC236}">
                <a16:creationId xmlns:a16="http://schemas.microsoft.com/office/drawing/2014/main" id="{D617551D-0569-495A-DF6A-8958E594EB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99" y="482086"/>
            <a:ext cx="3532095" cy="1337987"/>
          </a:xfrm>
          <a:prstGeom prst="rect">
            <a:avLst/>
          </a:prstGeom>
        </p:spPr>
      </p:pic>
      <p:sp>
        <p:nvSpPr>
          <p:cNvPr id="4" name="Slide Number Placeholder 3">
            <a:extLst>
              <a:ext uri="{FF2B5EF4-FFF2-40B4-BE49-F238E27FC236}">
                <a16:creationId xmlns:a16="http://schemas.microsoft.com/office/drawing/2014/main" id="{0220231E-6D6E-CFE5-F148-F71F0126EAAD}"/>
              </a:ext>
            </a:extLst>
          </p:cNvPr>
          <p:cNvSpPr>
            <a:spLocks noGrp="1"/>
          </p:cNvSpPr>
          <p:nvPr>
            <p:ph type="sldNum" sz="quarter" idx="12"/>
          </p:nvPr>
        </p:nvSpPr>
        <p:spPr/>
        <p:txBody>
          <a:bodyPr/>
          <a:lstStyle/>
          <a:p>
            <a:fld id="{6AA47F4E-A3E1-4F24-A3FF-31CFD2C1465F}" type="slidenum">
              <a:rPr lang="en-US" smtClean="0"/>
              <a:t>1</a:t>
            </a:fld>
            <a:endParaRPr lang="en-US"/>
          </a:p>
        </p:txBody>
      </p:sp>
    </p:spTree>
    <p:extLst>
      <p:ext uri="{BB962C8B-B14F-4D97-AF65-F5344CB8AC3E}">
        <p14:creationId xmlns:p14="http://schemas.microsoft.com/office/powerpoint/2010/main" val="164176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B2006A27-AAF1-EAEB-B065-C94D62CFC86A}"/>
              </a:ext>
            </a:extLst>
          </p:cNvPr>
          <p:cNvSpPr txBox="1">
            <a:spLocks/>
          </p:cNvSpPr>
          <p:nvPr/>
        </p:nvSpPr>
        <p:spPr>
          <a:xfrm>
            <a:off x="290411" y="769674"/>
            <a:ext cx="8594733" cy="5532449"/>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US" sz="2400" dirty="0">
                <a:latin typeface="Arial Nova" panose="020B0504020202020204" pitchFamily="34" charset="0"/>
                <a:ea typeface="Calibri" panose="020F0502020204030204" pitchFamily="34" charset="0"/>
                <a:cs typeface="Calibri" panose="020F0502020204030204" pitchFamily="34" charset="0"/>
              </a:rPr>
              <a:t>Submit to Louisiana PTA the name and contact information of all </a:t>
            </a:r>
          </a:p>
          <a:p>
            <a:pPr marL="0" indent="0">
              <a:lnSpc>
                <a:spcPct val="110000"/>
              </a:lnSpc>
              <a:spcBef>
                <a:spcPts val="0"/>
              </a:spcBef>
              <a:buNone/>
            </a:pPr>
            <a:r>
              <a:rPr lang="en-US" sz="2400" dirty="0">
                <a:latin typeface="Arial Nova" panose="020B0504020202020204" pitchFamily="34" charset="0"/>
                <a:ea typeface="Calibri" panose="020F0502020204030204" pitchFamily="34" charset="0"/>
                <a:cs typeface="Calibri" panose="020F0502020204030204" pitchFamily="34" charset="0"/>
              </a:rPr>
              <a:t>Board and Committee Chairs within 15 days of election or appointment at </a:t>
            </a:r>
            <a:r>
              <a:rPr lang="en-US" sz="2400" b="1" dirty="0">
                <a:latin typeface="Arial Nova" panose="020B0504020202020204" pitchFamily="34" charset="0"/>
                <a:ea typeface="Calibri" panose="020F0502020204030204" pitchFamily="34" charset="0"/>
                <a:cs typeface="Calibri" panose="020F0502020204030204" pitchFamily="34" charset="0"/>
              </a:rPr>
              <a:t>LouisianaPTA.org/register</a:t>
            </a:r>
            <a:r>
              <a:rPr lang="en-US" sz="2400" dirty="0">
                <a:latin typeface="Arial Nova" panose="020B0504020202020204" pitchFamily="34" charset="0"/>
                <a:ea typeface="Calibri" panose="020F0502020204030204" pitchFamily="34" charset="0"/>
                <a:cs typeface="Calibri" panose="020F0502020204030204" pitchFamily="34" charset="0"/>
              </a:rPr>
              <a:t> </a:t>
            </a:r>
            <a:r>
              <a:rPr lang="en-US" sz="2400" dirty="0">
                <a:latin typeface="Atkinson Hyperlegible" pitchFamily="50" charset="0"/>
              </a:rPr>
              <a:t>or scan the QR Code.</a:t>
            </a:r>
          </a:p>
          <a:p>
            <a:pPr>
              <a:lnSpc>
                <a:spcPct val="110000"/>
              </a:lnSpc>
              <a:spcBef>
                <a:spcPts val="0"/>
              </a:spcBef>
            </a:pPr>
            <a:r>
              <a:rPr lang="en-US" sz="2400" dirty="0">
                <a:latin typeface="Atkinson Hyperlegible" pitchFamily="50" charset="0"/>
              </a:rPr>
              <a:t>Every PTA is required to have a President, Treasurer, and Secretary. </a:t>
            </a:r>
          </a:p>
          <a:p>
            <a:pPr>
              <a:lnSpc>
                <a:spcPct val="110000"/>
              </a:lnSpc>
              <a:spcBef>
                <a:spcPts val="0"/>
              </a:spcBef>
            </a:pPr>
            <a:r>
              <a:rPr lang="en-US" sz="2400" dirty="0">
                <a:latin typeface="Atkinson Hyperlegible" pitchFamily="50" charset="0"/>
              </a:rPr>
              <a:t>This is how LAPTA communicates with the Local PTA Units. If LAPTA does not have your information, you will not know what is happening. </a:t>
            </a:r>
          </a:p>
          <a:p>
            <a:pPr>
              <a:lnSpc>
                <a:spcPct val="110000"/>
              </a:lnSpc>
              <a:spcBef>
                <a:spcPts val="0"/>
              </a:spcBef>
            </a:pPr>
            <a:r>
              <a:rPr lang="en-US" sz="2400" dirty="0">
                <a:latin typeface="Atkinson Hyperlegible" pitchFamily="50" charset="0"/>
              </a:rPr>
              <a:t>Please READ all emails closely that you get from LAPTA. It is an important duty as a PTA leader. </a:t>
            </a:r>
          </a:p>
          <a:p>
            <a:pPr>
              <a:lnSpc>
                <a:spcPct val="110000"/>
              </a:lnSpc>
              <a:spcBef>
                <a:spcPts val="0"/>
              </a:spcBef>
            </a:pPr>
            <a:r>
              <a:rPr lang="en-US" sz="2400" b="1" dirty="0">
                <a:latin typeface="Atkinson Hyperlegible" pitchFamily="50" charset="0"/>
              </a:rPr>
              <a:t>For the AA Report, list all elected officers, their position, and if they are registered. </a:t>
            </a:r>
          </a:p>
          <a:p>
            <a:pPr>
              <a:lnSpc>
                <a:spcPct val="110000"/>
              </a:lnSpc>
              <a:spcBef>
                <a:spcPts val="0"/>
              </a:spcBef>
            </a:pPr>
            <a:r>
              <a:rPr lang="en-US" sz="2400" b="1" dirty="0">
                <a:latin typeface="Atkinson Hyperlegible" pitchFamily="50" charset="0"/>
              </a:rPr>
              <a:t>Example: Kayla Pagel, President, registered </a:t>
            </a:r>
          </a:p>
        </p:txBody>
      </p:sp>
      <p:sp>
        <p:nvSpPr>
          <p:cNvPr id="3" name="Title 1">
            <a:extLst>
              <a:ext uri="{FF2B5EF4-FFF2-40B4-BE49-F238E27FC236}">
                <a16:creationId xmlns:a16="http://schemas.microsoft.com/office/drawing/2014/main" id="{4A1CA2FB-2212-2C96-5778-F629EE555F45}"/>
              </a:ext>
            </a:extLst>
          </p:cNvPr>
          <p:cNvSpPr txBox="1">
            <a:spLocks/>
          </p:cNvSpPr>
          <p:nvPr/>
        </p:nvSpPr>
        <p:spPr>
          <a:xfrm>
            <a:off x="144913" y="104993"/>
            <a:ext cx="8999087" cy="725642"/>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Josefin Sans" panose="00000500000000000000" pitchFamily="2" charset="0"/>
              </a:rPr>
              <a:t>2.) Register Officers &amp; Board of Directors</a:t>
            </a:r>
          </a:p>
        </p:txBody>
      </p:sp>
      <p:pic>
        <p:nvPicPr>
          <p:cNvPr id="4" name="Picture 3" descr="A qr code on a white background&#10;&#10;Description automatically generated">
            <a:extLst>
              <a:ext uri="{FF2B5EF4-FFF2-40B4-BE49-F238E27FC236}">
                <a16:creationId xmlns:a16="http://schemas.microsoft.com/office/drawing/2014/main" id="{257BD3D5-1546-4A13-7075-063D6D271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773" y="5164058"/>
            <a:ext cx="1503430" cy="1503430"/>
          </a:xfrm>
          <a:prstGeom prst="rect">
            <a:avLst/>
          </a:prstGeom>
        </p:spPr>
      </p:pic>
    </p:spTree>
    <p:extLst>
      <p:ext uri="{BB962C8B-B14F-4D97-AF65-F5344CB8AC3E}">
        <p14:creationId xmlns:p14="http://schemas.microsoft.com/office/powerpoint/2010/main" val="3637062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B2006A27-AAF1-EAEB-B065-C94D62CFC86A}"/>
              </a:ext>
            </a:extLst>
          </p:cNvPr>
          <p:cNvSpPr txBox="1">
            <a:spLocks/>
          </p:cNvSpPr>
          <p:nvPr/>
        </p:nvSpPr>
        <p:spPr>
          <a:xfrm>
            <a:off x="138335" y="776254"/>
            <a:ext cx="8867330" cy="553244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tkinson Hyperlegible" pitchFamily="50" charset="0"/>
                <a:ea typeface="Calibri" panose="020F0502020204030204" pitchFamily="34" charset="0"/>
                <a:cs typeface="Calibri" panose="020F0502020204030204" pitchFamily="34" charset="0"/>
              </a:rPr>
              <a:t>The Bylaws define the primary characteristics of the organization, prescribe how the association functions, and include all rules considered important to the rights and responsibilities of its membership. </a:t>
            </a:r>
          </a:p>
          <a:p>
            <a:r>
              <a:rPr lang="en-US" sz="2400" dirty="0">
                <a:latin typeface="Atkinson Hyperlegible" pitchFamily="50" charset="0"/>
                <a:ea typeface="Calibri" panose="020F0502020204030204" pitchFamily="34" charset="0"/>
                <a:cs typeface="Calibri" panose="020F0502020204030204" pitchFamily="34" charset="0"/>
              </a:rPr>
              <a:t>The LAPTA Bylaws Template includes required language which cannot be changed and allows the local PTA to customize only certain details. </a:t>
            </a:r>
          </a:p>
          <a:p>
            <a:r>
              <a:rPr lang="en-US" sz="2400" dirty="0">
                <a:latin typeface="Atkinson Hyperlegible" pitchFamily="50" charset="0"/>
                <a:ea typeface="Calibri" panose="020F0502020204030204" pitchFamily="34" charset="0"/>
                <a:cs typeface="Calibri" panose="020F0502020204030204" pitchFamily="34" charset="0"/>
              </a:rPr>
              <a:t>Bylaws expire every three years. Check to see when your Bylaws expire. Visit LouisianaPTA.org/bylaws or search in the Toolkit.</a:t>
            </a:r>
          </a:p>
          <a:p>
            <a:r>
              <a:rPr lang="en-US" sz="2400" dirty="0">
                <a:latin typeface="Atkinson Hyperlegible" pitchFamily="50" charset="0"/>
                <a:ea typeface="Calibri" panose="020F0502020204030204" pitchFamily="34" charset="0"/>
                <a:cs typeface="Calibri" panose="020F0502020204030204" pitchFamily="34" charset="0"/>
              </a:rPr>
              <a:t>If you need a copy of your Bylaws, email bylaws@LouisianaPTA.org.</a:t>
            </a:r>
          </a:p>
          <a:p>
            <a:r>
              <a:rPr lang="en-US" sz="2400" b="1" dirty="0">
                <a:latin typeface="Atkinson Hyperlegible" pitchFamily="50" charset="0"/>
                <a:ea typeface="Calibri" panose="020F0502020204030204" pitchFamily="34" charset="0"/>
                <a:cs typeface="Calibri" panose="020F0502020204030204" pitchFamily="34" charset="0"/>
              </a:rPr>
              <a:t>For the AA Report, upload the first page of Bylaws showing the LAPTA approval stamp and approval date in any file format. </a:t>
            </a:r>
            <a:endParaRPr lang="en-US" sz="2400" b="1" dirty="0">
              <a:latin typeface="Atkinson Hyperlegible" pitchFamily="50" charset="0"/>
            </a:endParaRPr>
          </a:p>
        </p:txBody>
      </p:sp>
      <p:sp>
        <p:nvSpPr>
          <p:cNvPr id="3" name="Title 1">
            <a:extLst>
              <a:ext uri="{FF2B5EF4-FFF2-40B4-BE49-F238E27FC236}">
                <a16:creationId xmlns:a16="http://schemas.microsoft.com/office/drawing/2014/main" id="{83CB8981-A0FB-9EC6-CC6E-16E60F2A7A40}"/>
              </a:ext>
            </a:extLst>
          </p:cNvPr>
          <p:cNvSpPr txBox="1">
            <a:spLocks/>
          </p:cNvSpPr>
          <p:nvPr/>
        </p:nvSpPr>
        <p:spPr>
          <a:xfrm>
            <a:off x="138335" y="117930"/>
            <a:ext cx="8059328" cy="72564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Josefin Sans" panose="00000500000000000000" pitchFamily="2" charset="0"/>
              </a:rPr>
              <a:t>3.) Bylaws</a:t>
            </a:r>
          </a:p>
        </p:txBody>
      </p:sp>
    </p:spTree>
    <p:extLst>
      <p:ext uri="{BB962C8B-B14F-4D97-AF65-F5344CB8AC3E}">
        <p14:creationId xmlns:p14="http://schemas.microsoft.com/office/powerpoint/2010/main" val="600898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B2006A27-AAF1-EAEB-B065-C94D62CFC86A}"/>
              </a:ext>
            </a:extLst>
          </p:cNvPr>
          <p:cNvSpPr txBox="1">
            <a:spLocks/>
          </p:cNvSpPr>
          <p:nvPr/>
        </p:nvSpPr>
        <p:spPr>
          <a:xfrm>
            <a:off x="138335" y="1006498"/>
            <a:ext cx="8817406" cy="5387724"/>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tkinson Hyperlegible" pitchFamily="50" charset="0"/>
                <a:ea typeface="Calibri" panose="020F0502020204030204" pitchFamily="34" charset="0"/>
                <a:cs typeface="Microsoft Sans Serif" panose="020B0604020202020204" pitchFamily="34" charset="0"/>
              </a:rPr>
              <a:t>LAPTA and all subordinate units in Active Affiliation are exempt from federal income tax as charitable organizations under the provisions of section 501(c)(3) of the IRS. </a:t>
            </a:r>
          </a:p>
          <a:p>
            <a:r>
              <a:rPr lang="en-US" dirty="0">
                <a:latin typeface="Atkinson Hyperlegible" pitchFamily="50" charset="0"/>
                <a:ea typeface="Calibri" panose="020F0502020204030204" pitchFamily="34" charset="0"/>
                <a:cs typeface="Microsoft Sans Serif" panose="020B0604020202020204" pitchFamily="34" charset="0"/>
              </a:rPr>
              <a:t>Annually, LAPTA is required to submit to the IRS a list of all units in Active Affiliation who are covered by the group exemption. Any unit not listed would be subject to </a:t>
            </a:r>
            <a:r>
              <a:rPr lang="en-US" b="1" u="sng" dirty="0">
                <a:latin typeface="Atkinson Hyperlegible" pitchFamily="50" charset="0"/>
                <a:ea typeface="Calibri" panose="020F0502020204030204" pitchFamily="34" charset="0"/>
                <a:cs typeface="Microsoft Sans Serif" panose="020B0604020202020204" pitchFamily="34" charset="0"/>
              </a:rPr>
              <a:t>INCOME TAX</a:t>
            </a:r>
            <a:r>
              <a:rPr lang="en-US" dirty="0">
                <a:latin typeface="Atkinson Hyperlegible" pitchFamily="50" charset="0"/>
                <a:ea typeface="Calibri" panose="020F0502020204030204" pitchFamily="34" charset="0"/>
                <a:cs typeface="Microsoft Sans Serif" panose="020B0604020202020204" pitchFamily="34" charset="0"/>
              </a:rPr>
              <a:t> on all earnings. </a:t>
            </a:r>
          </a:p>
          <a:p>
            <a:r>
              <a:rPr lang="en-US" dirty="0">
                <a:latin typeface="Atkinson Hyperlegible" pitchFamily="50" charset="0"/>
                <a:ea typeface="Calibri" panose="020F0502020204030204" pitchFamily="34" charset="0"/>
                <a:cs typeface="Microsoft Sans Serif" panose="020B0604020202020204" pitchFamily="34" charset="0"/>
              </a:rPr>
              <a:t>See LAPTA Toolkit: Treasurer for details on filing Form 990.</a:t>
            </a:r>
          </a:p>
          <a:p>
            <a:r>
              <a:rPr lang="en-US" b="1" dirty="0">
                <a:latin typeface="Atkinson Hyperlegible" pitchFamily="50" charset="0"/>
                <a:ea typeface="Calibri" panose="020F0502020204030204" pitchFamily="34" charset="0"/>
                <a:cs typeface="Calibri" panose="020F0502020204030204" pitchFamily="34" charset="0"/>
              </a:rPr>
              <a:t>For the AA Report, upload proof of 2021 filed and accepted IRS Form 990 tax filing in any file format</a:t>
            </a:r>
            <a:r>
              <a:rPr lang="en-US" b="1" dirty="0">
                <a:latin typeface="Arial Nova" panose="020B0504020202020204" pitchFamily="34" charset="0"/>
                <a:ea typeface="Calibri" panose="020F0502020204030204" pitchFamily="34" charset="0"/>
                <a:cs typeface="Calibri" panose="020F0502020204030204" pitchFamily="34" charset="0"/>
              </a:rPr>
              <a:t>. </a:t>
            </a:r>
          </a:p>
          <a:p>
            <a:pPr marL="0" indent="0" algn="ctr">
              <a:buNone/>
            </a:pPr>
            <a:r>
              <a:rPr lang="en-US" i="1" dirty="0">
                <a:latin typeface="Arial Nova" panose="020B0504020202020204" pitchFamily="34" charset="0"/>
                <a:ea typeface="Calibri" panose="020F0502020204030204" pitchFamily="34" charset="0"/>
                <a:cs typeface="Calibri" panose="020F0502020204030204" pitchFamily="34" charset="0"/>
              </a:rPr>
              <a:t>2022 Tax Filings are due to the IRS by November 15, 2023.</a:t>
            </a:r>
            <a:endParaRPr lang="en-US" i="1" dirty="0">
              <a:latin typeface="Atkinson Hyperlegible" pitchFamily="50" charset="0"/>
            </a:endParaRPr>
          </a:p>
        </p:txBody>
      </p:sp>
      <p:sp>
        <p:nvSpPr>
          <p:cNvPr id="3" name="Title 1">
            <a:extLst>
              <a:ext uri="{FF2B5EF4-FFF2-40B4-BE49-F238E27FC236}">
                <a16:creationId xmlns:a16="http://schemas.microsoft.com/office/drawing/2014/main" id="{74452BE0-5D34-B8EE-EBD0-1C74590F78D0}"/>
              </a:ext>
            </a:extLst>
          </p:cNvPr>
          <p:cNvSpPr txBox="1">
            <a:spLocks/>
          </p:cNvSpPr>
          <p:nvPr/>
        </p:nvSpPr>
        <p:spPr>
          <a:xfrm>
            <a:off x="138335" y="214677"/>
            <a:ext cx="8059328" cy="72564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Josefin Sans" panose="00000500000000000000" pitchFamily="2" charset="0"/>
              </a:rPr>
              <a:t>4.) Taxes</a:t>
            </a:r>
          </a:p>
        </p:txBody>
      </p:sp>
    </p:spTree>
    <p:extLst>
      <p:ext uri="{BB962C8B-B14F-4D97-AF65-F5344CB8AC3E}">
        <p14:creationId xmlns:p14="http://schemas.microsoft.com/office/powerpoint/2010/main" val="3775823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B2006A27-AAF1-EAEB-B065-C94D62CFC86A}"/>
              </a:ext>
            </a:extLst>
          </p:cNvPr>
          <p:cNvSpPr txBox="1">
            <a:spLocks/>
          </p:cNvSpPr>
          <p:nvPr/>
        </p:nvSpPr>
        <p:spPr>
          <a:xfrm>
            <a:off x="138335" y="743360"/>
            <a:ext cx="8822449" cy="566401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tkinson Hyperlegible" pitchFamily="50" charset="0"/>
                <a:ea typeface="Calibri" panose="020F0502020204030204" pitchFamily="34" charset="0"/>
                <a:cs typeface="Microsoft Sans Serif" panose="020B0604020202020204" pitchFamily="34" charset="0"/>
              </a:rPr>
              <a:t>The proposed budget is presented to the Board of Directors for any changes. Then the proposed budget is presented to the General Membership line by line for their final approval. </a:t>
            </a:r>
          </a:p>
          <a:p>
            <a:r>
              <a:rPr lang="en-US" dirty="0">
                <a:latin typeface="Atkinson Hyperlegible" pitchFamily="50" charset="0"/>
                <a:ea typeface="Calibri" panose="020F0502020204030204" pitchFamily="34" charset="0"/>
                <a:cs typeface="Microsoft Sans Serif" panose="020B0604020202020204" pitchFamily="34" charset="0"/>
              </a:rPr>
              <a:t>Complete the Local PTA Budget Approval Form located in the Treasurer Toolkit or LouisianaPTA.org/treasurer.</a:t>
            </a:r>
            <a:endParaRPr lang="en-US" dirty="0">
              <a:latin typeface="Atkinson Hyperlegible" pitchFamily="50" charset="0"/>
              <a:ea typeface="Calibri" panose="020F0502020204030204" pitchFamily="34" charset="0"/>
            </a:endParaRPr>
          </a:p>
          <a:p>
            <a:r>
              <a:rPr lang="en-US" b="1" dirty="0">
                <a:latin typeface="Atkinson Hyperlegible" pitchFamily="50" charset="0"/>
                <a:ea typeface="Calibri" panose="020F0502020204030204" pitchFamily="34" charset="0"/>
                <a:cs typeface="Calibri" panose="020F0502020204030204" pitchFamily="34" charset="0"/>
              </a:rPr>
              <a:t>For the AA Report, upload the </a:t>
            </a:r>
          </a:p>
          <a:p>
            <a:pPr lvl="1" indent="-342900">
              <a:buAutoNum type="arabicParenR"/>
            </a:pPr>
            <a:r>
              <a:rPr lang="en-US" sz="2800" b="1" dirty="0">
                <a:latin typeface="Atkinson Hyperlegible" pitchFamily="50" charset="0"/>
                <a:ea typeface="Calibri" panose="020F0502020204030204" pitchFamily="34" charset="0"/>
                <a:cs typeface="Calibri" panose="020F0502020204030204" pitchFamily="34" charset="0"/>
              </a:rPr>
              <a:t>Local PTA Budget Approval Form AND the </a:t>
            </a:r>
          </a:p>
          <a:p>
            <a:pPr lvl="1" indent="-342900">
              <a:buAutoNum type="arabicParenR"/>
            </a:pPr>
            <a:r>
              <a:rPr lang="en-US" sz="2800" b="1" dirty="0">
                <a:latin typeface="Atkinson Hyperlegible" pitchFamily="50" charset="0"/>
                <a:ea typeface="Calibri" panose="020F0502020204030204" pitchFamily="34" charset="0"/>
                <a:cs typeface="Calibri" panose="020F0502020204030204" pitchFamily="34" charset="0"/>
              </a:rPr>
              <a:t>Approved Annual Budget in any file format.</a:t>
            </a:r>
            <a:endParaRPr lang="en-US" sz="2800" b="1" dirty="0">
              <a:latin typeface="Atkinson Hyperlegible" pitchFamily="50" charset="0"/>
            </a:endParaRPr>
          </a:p>
        </p:txBody>
      </p:sp>
      <p:sp>
        <p:nvSpPr>
          <p:cNvPr id="3" name="Title 1">
            <a:extLst>
              <a:ext uri="{FF2B5EF4-FFF2-40B4-BE49-F238E27FC236}">
                <a16:creationId xmlns:a16="http://schemas.microsoft.com/office/drawing/2014/main" id="{E622D6C1-FBF6-53AC-525D-1EEEDD73407D}"/>
              </a:ext>
            </a:extLst>
          </p:cNvPr>
          <p:cNvSpPr txBox="1">
            <a:spLocks/>
          </p:cNvSpPr>
          <p:nvPr/>
        </p:nvSpPr>
        <p:spPr>
          <a:xfrm>
            <a:off x="138335" y="96265"/>
            <a:ext cx="8059328" cy="72564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Josefin Sans" panose="00000500000000000000" pitchFamily="2" charset="0"/>
              </a:rPr>
              <a:t>5.) Budget</a:t>
            </a:r>
          </a:p>
        </p:txBody>
      </p:sp>
    </p:spTree>
    <p:extLst>
      <p:ext uri="{BB962C8B-B14F-4D97-AF65-F5344CB8AC3E}">
        <p14:creationId xmlns:p14="http://schemas.microsoft.com/office/powerpoint/2010/main" val="3476655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B2006A27-AAF1-EAEB-B065-C94D62CFC86A}"/>
              </a:ext>
            </a:extLst>
          </p:cNvPr>
          <p:cNvSpPr txBox="1">
            <a:spLocks/>
          </p:cNvSpPr>
          <p:nvPr/>
        </p:nvSpPr>
        <p:spPr>
          <a:xfrm>
            <a:off x="138335" y="893907"/>
            <a:ext cx="8867330" cy="555294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Atkinson Hyperlegible" pitchFamily="50" charset="0"/>
                <a:ea typeface="Calibri" panose="020F0502020204030204" pitchFamily="34" charset="0"/>
                <a:cs typeface="Microsoft Sans Serif" panose="020B0604020202020204" pitchFamily="34" charset="0"/>
              </a:rPr>
              <a:t>The Audit Committee of at least three people who are not bank signers reviews the books and completes the Audit Committee Report. This report is in the Toolkit.</a:t>
            </a:r>
            <a:endParaRPr lang="en-US" sz="3200" dirty="0">
              <a:latin typeface="Atkinson Hyperlegible" pitchFamily="50" charset="0"/>
              <a:ea typeface="Calibri" panose="020F0502020204030204" pitchFamily="34" charset="0"/>
              <a:cs typeface="Calibri" panose="020F0502020204030204" pitchFamily="34" charset="0"/>
            </a:endParaRPr>
          </a:p>
          <a:p>
            <a:r>
              <a:rPr lang="en-US" sz="3200" dirty="0">
                <a:latin typeface="Atkinson Hyperlegible" pitchFamily="50" charset="0"/>
                <a:ea typeface="Calibri" panose="020F0502020204030204" pitchFamily="34" charset="0"/>
                <a:cs typeface="Microsoft Sans Serif" panose="020B0604020202020204" pitchFamily="34" charset="0"/>
              </a:rPr>
              <a:t>It compares the receipts in the binder to the bank statement as well as the actual budget amounts to the approved budget amounts.</a:t>
            </a:r>
          </a:p>
          <a:p>
            <a:r>
              <a:rPr lang="en-US" sz="3200" b="1" dirty="0">
                <a:latin typeface="Atkinson Hyperlegible" pitchFamily="50" charset="0"/>
                <a:ea typeface="Calibri" panose="020F0502020204030204" pitchFamily="34" charset="0"/>
                <a:cs typeface="Calibri" panose="020F0502020204030204" pitchFamily="34" charset="0"/>
              </a:rPr>
              <a:t>For the AA Report, upload the completed Audit Committee Report for 2022 in any file format.</a:t>
            </a:r>
            <a:endParaRPr lang="en-US" sz="3200" b="1" dirty="0">
              <a:latin typeface="Atkinson Hyperlegible" pitchFamily="50" charset="0"/>
            </a:endParaRPr>
          </a:p>
        </p:txBody>
      </p:sp>
      <p:sp>
        <p:nvSpPr>
          <p:cNvPr id="3" name="Title 1">
            <a:extLst>
              <a:ext uri="{FF2B5EF4-FFF2-40B4-BE49-F238E27FC236}">
                <a16:creationId xmlns:a16="http://schemas.microsoft.com/office/drawing/2014/main" id="{B9FAB5F4-A2F7-0B38-794E-8528A93C195F}"/>
              </a:ext>
            </a:extLst>
          </p:cNvPr>
          <p:cNvSpPr txBox="1">
            <a:spLocks/>
          </p:cNvSpPr>
          <p:nvPr/>
        </p:nvSpPr>
        <p:spPr>
          <a:xfrm>
            <a:off x="138335" y="168265"/>
            <a:ext cx="8059328" cy="72564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Josefin Sans" panose="00000500000000000000" pitchFamily="2" charset="0"/>
              </a:rPr>
              <a:t>6.) Audit</a:t>
            </a:r>
          </a:p>
        </p:txBody>
      </p:sp>
    </p:spTree>
    <p:extLst>
      <p:ext uri="{BB962C8B-B14F-4D97-AF65-F5344CB8AC3E}">
        <p14:creationId xmlns:p14="http://schemas.microsoft.com/office/powerpoint/2010/main" val="513513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B2006A27-AAF1-EAEB-B065-C94D62CFC86A}"/>
              </a:ext>
            </a:extLst>
          </p:cNvPr>
          <p:cNvSpPr txBox="1">
            <a:spLocks/>
          </p:cNvSpPr>
          <p:nvPr/>
        </p:nvSpPr>
        <p:spPr>
          <a:xfrm>
            <a:off x="138335" y="893906"/>
            <a:ext cx="8867330" cy="557267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900"/>
              </a:spcAft>
            </a:pPr>
            <a:r>
              <a:rPr lang="en-US" sz="3200" dirty="0">
                <a:latin typeface="Atkinson Hyperlegible" pitchFamily="50" charset="0"/>
              </a:rPr>
              <a:t>The Louisiana Secretary of State requires all nonprofits to annually file. Go online to GeauxBiz.com, log in, update the officer data, and pay the $15 renewal fee. Save the report to your files.</a:t>
            </a:r>
          </a:p>
          <a:p>
            <a:pPr>
              <a:spcBef>
                <a:spcPts val="0"/>
              </a:spcBef>
              <a:spcAft>
                <a:spcPts val="900"/>
              </a:spcAft>
            </a:pPr>
            <a:r>
              <a:rPr lang="en-US" sz="3200" dirty="0">
                <a:latin typeface="Atkinson Hyperlegible" pitchFamily="50" charset="0"/>
              </a:rPr>
              <a:t>Find out when your Annual Report expires. </a:t>
            </a:r>
          </a:p>
          <a:p>
            <a:pPr>
              <a:spcBef>
                <a:spcPts val="0"/>
              </a:spcBef>
              <a:spcAft>
                <a:spcPts val="900"/>
              </a:spcAft>
            </a:pPr>
            <a:r>
              <a:rPr lang="en-US" sz="3200" b="1" dirty="0">
                <a:latin typeface="Atkinson Hyperlegible" pitchFamily="50" charset="0"/>
                <a:ea typeface="Calibri" panose="020F0502020204030204" pitchFamily="34" charset="0"/>
              </a:rPr>
              <a:t>For the AA Report, upload the </a:t>
            </a:r>
            <a:r>
              <a:rPr lang="en-US" sz="3200" b="1" u="sng" dirty="0">
                <a:latin typeface="Atkinson Hyperlegible" pitchFamily="50" charset="0"/>
                <a:ea typeface="Calibri" panose="020F0502020204030204" pitchFamily="34" charset="0"/>
              </a:rPr>
              <a:t>active</a:t>
            </a:r>
            <a:r>
              <a:rPr lang="en-US" sz="3200" b="1" dirty="0">
                <a:latin typeface="Atkinson Hyperlegible" pitchFamily="50" charset="0"/>
                <a:ea typeface="Calibri" panose="020F0502020204030204" pitchFamily="34" charset="0"/>
              </a:rPr>
              <a:t> Articles of Incorporation Annual Report.</a:t>
            </a:r>
          </a:p>
        </p:txBody>
      </p:sp>
      <p:sp>
        <p:nvSpPr>
          <p:cNvPr id="3" name="Title 1">
            <a:extLst>
              <a:ext uri="{FF2B5EF4-FFF2-40B4-BE49-F238E27FC236}">
                <a16:creationId xmlns:a16="http://schemas.microsoft.com/office/drawing/2014/main" id="{2B9DC110-21A2-B403-81DF-B582D9E6ED37}"/>
              </a:ext>
            </a:extLst>
          </p:cNvPr>
          <p:cNvSpPr txBox="1">
            <a:spLocks/>
          </p:cNvSpPr>
          <p:nvPr/>
        </p:nvSpPr>
        <p:spPr>
          <a:xfrm>
            <a:off x="138335" y="168265"/>
            <a:ext cx="8059328" cy="72564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Josefin Sans" panose="00000500000000000000" pitchFamily="2" charset="0"/>
              </a:rPr>
              <a:t>7.) Articles of Incorporation</a:t>
            </a:r>
          </a:p>
        </p:txBody>
      </p:sp>
    </p:spTree>
    <p:extLst>
      <p:ext uri="{BB962C8B-B14F-4D97-AF65-F5344CB8AC3E}">
        <p14:creationId xmlns:p14="http://schemas.microsoft.com/office/powerpoint/2010/main" val="2255923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B2006A27-AAF1-EAEB-B065-C94D62CFC86A}"/>
              </a:ext>
            </a:extLst>
          </p:cNvPr>
          <p:cNvSpPr txBox="1">
            <a:spLocks/>
          </p:cNvSpPr>
          <p:nvPr/>
        </p:nvSpPr>
        <p:spPr>
          <a:xfrm>
            <a:off x="138335" y="893907"/>
            <a:ext cx="8802278" cy="565995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tkinson Hyperlegible" pitchFamily="50" charset="0"/>
                <a:ea typeface="Calibri" panose="020F0502020204030204" pitchFamily="34" charset="0"/>
                <a:cs typeface="Microsoft Sans Serif" panose="020B0604020202020204" pitchFamily="34" charset="0"/>
              </a:rPr>
              <a:t>LAPTA now requires all PTAs to obtain adequate insurance protection against liability and monetary loss due to fraud or dishonest acts. </a:t>
            </a:r>
          </a:p>
          <a:p>
            <a:r>
              <a:rPr lang="en-US" dirty="0">
                <a:latin typeface="Atkinson Hyperlegible" pitchFamily="50" charset="0"/>
                <a:ea typeface="Calibri" panose="020F0502020204030204" pitchFamily="34" charset="0"/>
                <a:cs typeface="Microsoft Sans Serif" panose="020B0604020202020204" pitchFamily="34" charset="0"/>
              </a:rPr>
              <a:t>Purchase insurance coverage from any company such as Association Insurance Management (AIM), a company that offers coverage to PTAs and other nonprofits at a reasonable price. For more information, contact </a:t>
            </a:r>
            <a:r>
              <a:rPr lang="en-US" b="1" dirty="0">
                <a:latin typeface="Atkinson Hyperlegible" pitchFamily="50" charset="0"/>
                <a:ea typeface="Calibri" panose="020F0502020204030204" pitchFamily="34" charset="0"/>
                <a:cs typeface="Microsoft Sans Serif" panose="020B0604020202020204" pitchFamily="34" charset="0"/>
              </a:rPr>
              <a:t>AIM at (800) 876-4044 or AIM-companies.com</a:t>
            </a:r>
            <a:r>
              <a:rPr lang="en-US" dirty="0">
                <a:latin typeface="Atkinson Hyperlegible" pitchFamily="50" charset="0"/>
                <a:ea typeface="Calibri" panose="020F0502020204030204" pitchFamily="34" charset="0"/>
                <a:cs typeface="Microsoft Sans Serif" panose="020B0604020202020204" pitchFamily="34" charset="0"/>
              </a:rPr>
              <a:t>. </a:t>
            </a:r>
          </a:p>
          <a:p>
            <a:r>
              <a:rPr lang="en-US" dirty="0">
                <a:latin typeface="Atkinson Hyperlegible" pitchFamily="50" charset="0"/>
                <a:ea typeface="Calibri" panose="020F0502020204030204" pitchFamily="34" charset="0"/>
                <a:cs typeface="Microsoft Sans Serif" panose="020B0604020202020204" pitchFamily="34" charset="0"/>
              </a:rPr>
              <a:t>Go to </a:t>
            </a:r>
            <a:r>
              <a:rPr lang="en-US" b="1" dirty="0">
                <a:latin typeface="Atkinson Hyperlegible" pitchFamily="50" charset="0"/>
                <a:ea typeface="Calibri" panose="020F0502020204030204" pitchFamily="34" charset="0"/>
                <a:cs typeface="Microsoft Sans Serif" panose="020B0604020202020204" pitchFamily="34" charset="0"/>
              </a:rPr>
              <a:t>LouisianaPTA.org/treasurer </a:t>
            </a:r>
            <a:r>
              <a:rPr lang="en-US" dirty="0">
                <a:latin typeface="Atkinson Hyperlegible" pitchFamily="50" charset="0"/>
                <a:ea typeface="Calibri" panose="020F0502020204030204" pitchFamily="34" charset="0"/>
                <a:cs typeface="Microsoft Sans Serif" panose="020B0604020202020204" pitchFamily="34" charset="0"/>
              </a:rPr>
              <a:t>for an explanation video from AIM.</a:t>
            </a:r>
          </a:p>
          <a:p>
            <a:r>
              <a:rPr lang="en-US" b="1" dirty="0">
                <a:latin typeface="Atkinson Hyperlegible" pitchFamily="50" charset="0"/>
                <a:ea typeface="Calibri" panose="020F0502020204030204" pitchFamily="34" charset="0"/>
              </a:rPr>
              <a:t>For the AA Report, upload the insurance declaration page, if applicable, in any file format.</a:t>
            </a:r>
          </a:p>
        </p:txBody>
      </p:sp>
      <p:sp>
        <p:nvSpPr>
          <p:cNvPr id="3" name="Title 1">
            <a:extLst>
              <a:ext uri="{FF2B5EF4-FFF2-40B4-BE49-F238E27FC236}">
                <a16:creationId xmlns:a16="http://schemas.microsoft.com/office/drawing/2014/main" id="{7B5A9429-A450-1C32-3B7B-7469D9DFFE32}"/>
              </a:ext>
            </a:extLst>
          </p:cNvPr>
          <p:cNvSpPr txBox="1">
            <a:spLocks/>
          </p:cNvSpPr>
          <p:nvPr/>
        </p:nvSpPr>
        <p:spPr>
          <a:xfrm>
            <a:off x="138335" y="168265"/>
            <a:ext cx="8059328" cy="72564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Josefin Sans" panose="00000500000000000000" pitchFamily="2" charset="0"/>
              </a:rPr>
              <a:t>8.) Insurance</a:t>
            </a:r>
          </a:p>
        </p:txBody>
      </p:sp>
    </p:spTree>
    <p:extLst>
      <p:ext uri="{BB962C8B-B14F-4D97-AF65-F5344CB8AC3E}">
        <p14:creationId xmlns:p14="http://schemas.microsoft.com/office/powerpoint/2010/main" val="1665780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B2006A27-AAF1-EAEB-B065-C94D62CFC86A}"/>
              </a:ext>
            </a:extLst>
          </p:cNvPr>
          <p:cNvSpPr txBox="1">
            <a:spLocks/>
          </p:cNvSpPr>
          <p:nvPr/>
        </p:nvSpPr>
        <p:spPr>
          <a:xfrm>
            <a:off x="138335" y="893907"/>
            <a:ext cx="8797235" cy="559241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dirty="0">
                <a:latin typeface="Atkinson Hyperlegible" pitchFamily="50" charset="0"/>
                <a:ea typeface="Calibri" panose="020F0502020204030204" pitchFamily="34" charset="0"/>
              </a:rPr>
              <a:t>All elected officers need annual PTA Leadership Development and Training. Other Board members are encouraged to receive training especially since all Board members should understand the other positions and roles. </a:t>
            </a:r>
          </a:p>
          <a:p>
            <a:pPr algn="just">
              <a:lnSpc>
                <a:spcPct val="100000"/>
              </a:lnSpc>
              <a:spcBef>
                <a:spcPts val="0"/>
              </a:spcBef>
            </a:pPr>
            <a:r>
              <a:rPr lang="en-US" dirty="0">
                <a:latin typeface="Atkinson Hyperlegible" pitchFamily="50" charset="0"/>
                <a:ea typeface="Calibri" panose="020F0502020204030204" pitchFamily="34" charset="0"/>
              </a:rPr>
              <a:t>Sources for training are: </a:t>
            </a:r>
          </a:p>
          <a:p>
            <a:pPr marL="556022" indent="-255985">
              <a:lnSpc>
                <a:spcPct val="100000"/>
              </a:lnSpc>
              <a:spcBef>
                <a:spcPts val="0"/>
              </a:spcBef>
              <a:buFont typeface="+mj-lt"/>
              <a:buAutoNum type="arabicPeriod"/>
            </a:pPr>
            <a:r>
              <a:rPr lang="en-US" dirty="0">
                <a:latin typeface="Atkinson Hyperlegible" pitchFamily="50" charset="0"/>
                <a:ea typeface="Calibri" panose="020F0502020204030204" pitchFamily="34" charset="0"/>
              </a:rPr>
              <a:t> LAPTA Leadership Training Days</a:t>
            </a:r>
          </a:p>
          <a:p>
            <a:pPr marL="556022" indent="-255985">
              <a:lnSpc>
                <a:spcPct val="100000"/>
              </a:lnSpc>
              <a:spcBef>
                <a:spcPts val="0"/>
              </a:spcBef>
              <a:buFont typeface="+mj-lt"/>
              <a:buAutoNum type="arabicPeriod"/>
            </a:pPr>
            <a:r>
              <a:rPr lang="en-US" dirty="0">
                <a:latin typeface="Atkinson Hyperlegible" pitchFamily="50" charset="0"/>
                <a:ea typeface="Calibri" panose="020F0502020204030204" pitchFamily="34" charset="0"/>
              </a:rPr>
              <a:t> LAPTA Zoom Training Meetings in September</a:t>
            </a:r>
          </a:p>
          <a:p>
            <a:pPr marL="556022" indent="-255985">
              <a:lnSpc>
                <a:spcPct val="100000"/>
              </a:lnSpc>
              <a:spcBef>
                <a:spcPts val="0"/>
              </a:spcBef>
              <a:buFont typeface="+mj-lt"/>
              <a:buAutoNum type="arabicPeriod"/>
            </a:pPr>
            <a:r>
              <a:rPr lang="en-US" dirty="0">
                <a:latin typeface="Atkinson Hyperlegible" pitchFamily="50" charset="0"/>
                <a:ea typeface="Calibri" panose="020F0502020204030204" pitchFamily="34" charset="0"/>
              </a:rPr>
              <a:t> LAPTA Individualized Training in person or Zoom as needed</a:t>
            </a:r>
          </a:p>
          <a:p>
            <a:pPr algn="just">
              <a:spcAft>
                <a:spcPts val="900"/>
              </a:spcAft>
            </a:pPr>
            <a:r>
              <a:rPr lang="en-US" b="1" dirty="0">
                <a:latin typeface="Atkinson Hyperlegible" pitchFamily="50" charset="0"/>
                <a:ea typeface="Calibri" panose="020F0502020204030204" pitchFamily="34" charset="0"/>
              </a:rPr>
              <a:t>For AA Report, upload the certificates or other proof of training for all officers in any file format.</a:t>
            </a:r>
          </a:p>
        </p:txBody>
      </p:sp>
      <p:sp>
        <p:nvSpPr>
          <p:cNvPr id="3" name="Title 1">
            <a:extLst>
              <a:ext uri="{FF2B5EF4-FFF2-40B4-BE49-F238E27FC236}">
                <a16:creationId xmlns:a16="http://schemas.microsoft.com/office/drawing/2014/main" id="{C0E36204-71DA-E019-C3A3-EDA93587A136}"/>
              </a:ext>
            </a:extLst>
          </p:cNvPr>
          <p:cNvSpPr txBox="1">
            <a:spLocks/>
          </p:cNvSpPr>
          <p:nvPr/>
        </p:nvSpPr>
        <p:spPr>
          <a:xfrm>
            <a:off x="138335" y="168265"/>
            <a:ext cx="8059328" cy="72564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Josefin Sans" panose="00000500000000000000" pitchFamily="2" charset="0"/>
              </a:rPr>
              <a:t>9.) Training</a:t>
            </a:r>
          </a:p>
        </p:txBody>
      </p:sp>
    </p:spTree>
    <p:extLst>
      <p:ext uri="{BB962C8B-B14F-4D97-AF65-F5344CB8AC3E}">
        <p14:creationId xmlns:p14="http://schemas.microsoft.com/office/powerpoint/2010/main" val="135209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B2006A27-AAF1-EAEB-B065-C94D62CFC86A}"/>
              </a:ext>
            </a:extLst>
          </p:cNvPr>
          <p:cNvSpPr txBox="1">
            <a:spLocks/>
          </p:cNvSpPr>
          <p:nvPr/>
        </p:nvSpPr>
        <p:spPr>
          <a:xfrm>
            <a:off x="138335" y="2576338"/>
            <a:ext cx="8676212" cy="4244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tkinson Hyperlegible" pitchFamily="50" charset="0"/>
                <a:ea typeface="Calibri" panose="020F0502020204030204" pitchFamily="34" charset="0"/>
              </a:rPr>
              <a:t>Active Affiliation Report is due </a:t>
            </a:r>
            <a:r>
              <a:rPr lang="en-US" sz="2400" b="1" dirty="0">
                <a:latin typeface="Atkinson Hyperlegible" pitchFamily="50" charset="0"/>
                <a:ea typeface="Calibri" panose="020F0502020204030204" pitchFamily="34" charset="0"/>
              </a:rPr>
              <a:t>October 27, 2023</a:t>
            </a:r>
            <a:r>
              <a:rPr lang="en-US" sz="2400" dirty="0">
                <a:latin typeface="Atkinson Hyperlegible" pitchFamily="50" charset="0"/>
                <a:ea typeface="Calibri" panose="020F0502020204030204" pitchFamily="34" charset="0"/>
              </a:rPr>
              <a:t>. </a:t>
            </a:r>
          </a:p>
          <a:p>
            <a:r>
              <a:rPr lang="en-US" sz="2400" dirty="0">
                <a:latin typeface="Atkinson Hyperlegible" pitchFamily="50" charset="0"/>
                <a:ea typeface="Calibri" panose="020F0502020204030204" pitchFamily="34" charset="0"/>
              </a:rPr>
              <a:t>Visit </a:t>
            </a:r>
            <a:r>
              <a:rPr lang="en-US" sz="2400" b="1" dirty="0">
                <a:latin typeface="Atkinson Hyperlegible" pitchFamily="50" charset="0"/>
                <a:ea typeface="Calibri" panose="020F0502020204030204" pitchFamily="34" charset="0"/>
              </a:rPr>
              <a:t>LouisianaPTA.org/</a:t>
            </a:r>
            <a:r>
              <a:rPr lang="en-US" sz="2400" b="1" dirty="0" err="1">
                <a:latin typeface="Atkinson Hyperlegible" pitchFamily="50" charset="0"/>
                <a:ea typeface="Calibri" panose="020F0502020204030204" pitchFamily="34" charset="0"/>
              </a:rPr>
              <a:t>activeaffiliation</a:t>
            </a:r>
            <a:r>
              <a:rPr lang="en-US" sz="2400" dirty="0">
                <a:latin typeface="Atkinson Hyperlegible" pitchFamily="50" charset="0"/>
                <a:ea typeface="Calibri" panose="020F0502020204030204" pitchFamily="34" charset="0"/>
              </a:rPr>
              <a:t> for details. Most forms are at </a:t>
            </a:r>
            <a:r>
              <a:rPr lang="en-US" sz="2400" b="1" dirty="0">
                <a:latin typeface="Atkinson Hyperlegible" pitchFamily="50" charset="0"/>
                <a:ea typeface="Calibri" panose="020F0502020204030204" pitchFamily="34" charset="0"/>
              </a:rPr>
              <a:t>LouisianaPTA.org/treasurer</a:t>
            </a:r>
            <a:r>
              <a:rPr lang="en-US" sz="2400" dirty="0">
                <a:latin typeface="Atkinson Hyperlegible" pitchFamily="50" charset="0"/>
                <a:ea typeface="Calibri" panose="020F0502020204030204" pitchFamily="34" charset="0"/>
              </a:rPr>
              <a:t>.</a:t>
            </a:r>
          </a:p>
          <a:p>
            <a:r>
              <a:rPr lang="en-US" sz="2400" dirty="0">
                <a:latin typeface="Atkinson Hyperlegible" pitchFamily="50" charset="0"/>
                <a:ea typeface="Calibri" panose="020F0502020204030204" pitchFamily="34" charset="0"/>
              </a:rPr>
              <a:t>File online at </a:t>
            </a:r>
            <a:r>
              <a:rPr lang="en-US" sz="2400" b="1" u="sng" dirty="0">
                <a:latin typeface="Arial Nova" panose="020B0504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form.jotform.com/221816998285068</a:t>
            </a:r>
            <a:r>
              <a:rPr lang="en-US" sz="2400" dirty="0">
                <a:latin typeface="Atkinson Hyperlegible" pitchFamily="50" charset="0"/>
                <a:ea typeface="Calibri" panose="020F0502020204030204" pitchFamily="34" charset="0"/>
              </a:rPr>
              <a:t>. </a:t>
            </a:r>
          </a:p>
          <a:p>
            <a:r>
              <a:rPr lang="en-US" sz="2400" dirty="0">
                <a:latin typeface="Atkinson Hyperlegible" pitchFamily="50" charset="0"/>
                <a:ea typeface="Calibri" panose="020F0502020204030204" pitchFamily="34" charset="0"/>
              </a:rPr>
              <a:t>It can be filed in multiple times, but one submittal is preferred. If you do not have it done by the deadline, keep working on it. Email affiliation@LouisianaPTA.org to give an update on your situation.</a:t>
            </a:r>
          </a:p>
          <a:p>
            <a:r>
              <a:rPr lang="en-US" sz="2400" dirty="0">
                <a:latin typeface="Atkinson Hyperlegible" pitchFamily="50" charset="0"/>
                <a:ea typeface="Calibri" panose="020F0502020204030204" pitchFamily="34" charset="0"/>
              </a:rPr>
              <a:t>We are all on the same team and work together to get it done! Contact VP of Affiliation Beth Maillho at (985) 778-5799 or Affiliation@LouisianaPTA.org with questions.</a:t>
            </a:r>
            <a:endParaRPr lang="en-US" sz="2400" b="1" dirty="0">
              <a:latin typeface="Atkinson Hyperlegible" pitchFamily="50" charset="0"/>
              <a:ea typeface="Calibri" panose="020F0502020204030204" pitchFamily="34" charset="0"/>
            </a:endParaRPr>
          </a:p>
        </p:txBody>
      </p:sp>
      <p:sp>
        <p:nvSpPr>
          <p:cNvPr id="3" name="Title 1">
            <a:extLst>
              <a:ext uri="{FF2B5EF4-FFF2-40B4-BE49-F238E27FC236}">
                <a16:creationId xmlns:a16="http://schemas.microsoft.com/office/drawing/2014/main" id="{55E03880-47ED-2F2C-76F9-666DEEA3E99D}"/>
              </a:ext>
            </a:extLst>
          </p:cNvPr>
          <p:cNvSpPr txBox="1">
            <a:spLocks/>
          </p:cNvSpPr>
          <p:nvPr/>
        </p:nvSpPr>
        <p:spPr>
          <a:xfrm>
            <a:off x="138335" y="168265"/>
            <a:ext cx="8059328" cy="72564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Josefin Sans" panose="00000500000000000000" pitchFamily="2" charset="0"/>
              </a:rPr>
              <a:t>501(c)(3) Validation Letter</a:t>
            </a:r>
          </a:p>
        </p:txBody>
      </p:sp>
      <p:sp>
        <p:nvSpPr>
          <p:cNvPr id="2" name="Title 1">
            <a:extLst>
              <a:ext uri="{FF2B5EF4-FFF2-40B4-BE49-F238E27FC236}">
                <a16:creationId xmlns:a16="http://schemas.microsoft.com/office/drawing/2014/main" id="{8BC48A2F-F084-A90B-4DBB-ACF12F753FDB}"/>
              </a:ext>
            </a:extLst>
          </p:cNvPr>
          <p:cNvSpPr txBox="1">
            <a:spLocks/>
          </p:cNvSpPr>
          <p:nvPr/>
        </p:nvSpPr>
        <p:spPr>
          <a:xfrm>
            <a:off x="138335" y="1886462"/>
            <a:ext cx="8867330" cy="72564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Josefin Sans" panose="00000500000000000000" pitchFamily="2" charset="0"/>
              </a:rPr>
              <a:t>Summary</a:t>
            </a:r>
          </a:p>
        </p:txBody>
      </p:sp>
      <p:sp>
        <p:nvSpPr>
          <p:cNvPr id="4" name="Subtitle 2">
            <a:extLst>
              <a:ext uri="{FF2B5EF4-FFF2-40B4-BE49-F238E27FC236}">
                <a16:creationId xmlns:a16="http://schemas.microsoft.com/office/drawing/2014/main" id="{F8DAEB99-E2EF-243F-7249-8F5E42F0FB3D}"/>
              </a:ext>
            </a:extLst>
          </p:cNvPr>
          <p:cNvSpPr txBox="1">
            <a:spLocks/>
          </p:cNvSpPr>
          <p:nvPr/>
        </p:nvSpPr>
        <p:spPr>
          <a:xfrm>
            <a:off x="138335" y="749626"/>
            <a:ext cx="8676212" cy="1010281"/>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tkinson Hyperlegible" pitchFamily="50" charset="0"/>
                <a:ea typeface="Calibri" panose="020F0502020204030204" pitchFamily="34" charset="0"/>
              </a:rPr>
              <a:t>Once the affiliation requirements are fulfilled, LAPTA emails the 501(c)(3) Validation Letter to </a:t>
            </a:r>
            <a:r>
              <a:rPr lang="en-US" sz="2400">
                <a:latin typeface="Atkinson Hyperlegible" pitchFamily="50" charset="0"/>
                <a:ea typeface="Calibri" panose="020F0502020204030204" pitchFamily="34" charset="0"/>
              </a:rPr>
              <a:t>the PTA proving </a:t>
            </a:r>
            <a:r>
              <a:rPr lang="en-US" sz="2400" dirty="0">
                <a:latin typeface="Atkinson Hyperlegible" pitchFamily="50" charset="0"/>
                <a:ea typeface="Calibri" panose="020F0502020204030204" pitchFamily="34" charset="0"/>
              </a:rPr>
              <a:t>its nonprofit status.</a:t>
            </a:r>
          </a:p>
        </p:txBody>
      </p:sp>
    </p:spTree>
    <p:extLst>
      <p:ext uri="{BB962C8B-B14F-4D97-AF65-F5344CB8AC3E}">
        <p14:creationId xmlns:p14="http://schemas.microsoft.com/office/powerpoint/2010/main" val="100500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blackboard&#10;&#10;Description automatically generated">
            <a:extLst>
              <a:ext uri="{FF2B5EF4-FFF2-40B4-BE49-F238E27FC236}">
                <a16:creationId xmlns:a16="http://schemas.microsoft.com/office/drawing/2014/main" id="{69524E96-0166-8D0F-E31C-BA1921076103}"/>
              </a:ext>
            </a:extLst>
          </p:cNvPr>
          <p:cNvPicPr>
            <a:picLocks noChangeAspect="1"/>
          </p:cNvPicPr>
          <p:nvPr/>
        </p:nvPicPr>
        <p:blipFill>
          <a:blip r:embed="rId2">
            <a:alphaModFix amt="70000"/>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53330" cy="6102220"/>
          </a:xfrm>
          <a:prstGeom prst="rect">
            <a:avLst/>
          </a:prstGeom>
        </p:spPr>
      </p:pic>
    </p:spTree>
    <p:extLst>
      <p:ext uri="{BB962C8B-B14F-4D97-AF65-F5344CB8AC3E}">
        <p14:creationId xmlns:p14="http://schemas.microsoft.com/office/powerpoint/2010/main" val="1133250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D73D12-DF99-0B5C-D148-D7B0E4A84E3E}"/>
              </a:ext>
            </a:extLst>
          </p:cNvPr>
          <p:cNvSpPr>
            <a:spLocks noGrp="1"/>
          </p:cNvSpPr>
          <p:nvPr>
            <p:ph type="sldNum" sz="quarter" idx="12"/>
          </p:nvPr>
        </p:nvSpPr>
        <p:spPr/>
        <p:txBody>
          <a:bodyPr/>
          <a:lstStyle/>
          <a:p>
            <a:fld id="{6AA47F4E-A3E1-4F24-A3FF-31CFD2C1465F}" type="slidenum">
              <a:rPr lang="en-US" smtClean="0"/>
              <a:t>2</a:t>
            </a:fld>
            <a:endParaRPr lang="en-US"/>
          </a:p>
        </p:txBody>
      </p:sp>
      <p:sp>
        <p:nvSpPr>
          <p:cNvPr id="3" name="TextBox 2">
            <a:extLst>
              <a:ext uri="{FF2B5EF4-FFF2-40B4-BE49-F238E27FC236}">
                <a16:creationId xmlns:a16="http://schemas.microsoft.com/office/drawing/2014/main" id="{2EA53301-0111-9644-37C0-41015B3C43F2}"/>
              </a:ext>
            </a:extLst>
          </p:cNvPr>
          <p:cNvSpPr txBox="1"/>
          <p:nvPr/>
        </p:nvSpPr>
        <p:spPr>
          <a:xfrm>
            <a:off x="478873" y="1658162"/>
            <a:ext cx="8186253" cy="3541675"/>
          </a:xfrm>
          <a:prstGeom prst="rect">
            <a:avLst/>
          </a:prstGeom>
          <a:noFill/>
        </p:spPr>
        <p:txBody>
          <a:bodyPr wrap="square" rtlCol="0" anchor="t">
            <a:spAutoFit/>
          </a:bodyPr>
          <a:lstStyle/>
          <a:p>
            <a:pPr algn="ctr"/>
            <a:r>
              <a:rPr lang="en-US" sz="4400" b="1" dirty="0">
                <a:solidFill>
                  <a:schemeClr val="tx2"/>
                </a:solidFill>
                <a:latin typeface="Congenial Light" panose="02000503040000020004" pitchFamily="2" charset="0"/>
              </a:rPr>
              <a:t>Why are we here?</a:t>
            </a:r>
          </a:p>
          <a:p>
            <a:pPr algn="ctr"/>
            <a:r>
              <a:rPr lang="en-US" sz="4400" b="1" dirty="0">
                <a:solidFill>
                  <a:schemeClr val="tx2"/>
                </a:solidFill>
                <a:latin typeface="Congenial Light" panose="02000503040000020004" pitchFamily="2" charset="0"/>
              </a:rPr>
              <a:t>Why do you PTA?</a:t>
            </a:r>
          </a:p>
          <a:p>
            <a:pPr algn="ctr"/>
            <a:r>
              <a:rPr lang="en-US" sz="2400" b="1" dirty="0">
                <a:solidFill>
                  <a:schemeClr val="tx2"/>
                </a:solidFill>
                <a:latin typeface="Congenial Light" panose="02000503040000020004" pitchFamily="2" charset="0"/>
              </a:rPr>
              <a:t>  </a:t>
            </a:r>
          </a:p>
          <a:p>
            <a:pPr algn="ctr"/>
            <a:endParaRPr lang="en-US" sz="2000" b="1" dirty="0">
              <a:latin typeface="Congenial Light" panose="02000503040000020004" pitchFamily="2" charset="0"/>
            </a:endParaRPr>
          </a:p>
          <a:p>
            <a:pPr algn="ctr" defTabSz="914400">
              <a:lnSpc>
                <a:spcPct val="90000"/>
              </a:lnSpc>
              <a:spcAft>
                <a:spcPts val="600"/>
              </a:spcAft>
              <a:buClr>
                <a:schemeClr val="accent1"/>
              </a:buClr>
            </a:pPr>
            <a:r>
              <a:rPr lang="en-US" sz="3200" b="1" dirty="0">
                <a:latin typeface="Congenial Light" panose="02000503040000020004" pitchFamily="2" charset="0"/>
              </a:rPr>
              <a:t>To make every child’s potential a reality</a:t>
            </a:r>
          </a:p>
          <a:p>
            <a:pPr algn="ctr" defTabSz="914400">
              <a:lnSpc>
                <a:spcPct val="90000"/>
              </a:lnSpc>
              <a:spcAft>
                <a:spcPts val="600"/>
              </a:spcAft>
              <a:buClr>
                <a:schemeClr val="accent1"/>
              </a:buClr>
            </a:pPr>
            <a:r>
              <a:rPr lang="en-US" sz="3200" b="1" dirty="0">
                <a:latin typeface="Congenial Light" panose="02000503040000020004" pitchFamily="2" charset="0"/>
              </a:rPr>
              <a:t>by engaging and empowering families and communities to advocate for </a:t>
            </a:r>
            <a:r>
              <a:rPr lang="en-US" sz="3200" b="1" dirty="0">
                <a:latin typeface="Congenial" panose="02000503040000020004" pitchFamily="2" charset="0"/>
              </a:rPr>
              <a:t>all children.</a:t>
            </a:r>
            <a:endParaRPr lang="en-US" sz="3200" b="1" dirty="0"/>
          </a:p>
        </p:txBody>
      </p:sp>
    </p:spTree>
    <p:extLst>
      <p:ext uri="{BB962C8B-B14F-4D97-AF65-F5344CB8AC3E}">
        <p14:creationId xmlns:p14="http://schemas.microsoft.com/office/powerpoint/2010/main" val="2964712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utting their hands together&#10;&#10;Description automatically generated">
            <a:extLst>
              <a:ext uri="{FF2B5EF4-FFF2-40B4-BE49-F238E27FC236}">
                <a16:creationId xmlns:a16="http://schemas.microsoft.com/office/drawing/2014/main" id="{26C2251E-7678-0526-ABB5-E2F484430B31}"/>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203" y="382905"/>
            <a:ext cx="9144000" cy="6092190"/>
          </a:xfrm>
          <a:prstGeom prst="rect">
            <a:avLst/>
          </a:prstGeom>
        </p:spPr>
      </p:pic>
      <p:sp>
        <p:nvSpPr>
          <p:cNvPr id="2" name="TextBox 1">
            <a:extLst>
              <a:ext uri="{FF2B5EF4-FFF2-40B4-BE49-F238E27FC236}">
                <a16:creationId xmlns:a16="http://schemas.microsoft.com/office/drawing/2014/main" id="{4C99CF04-BC79-7F63-F78D-C3005768F321}"/>
              </a:ext>
            </a:extLst>
          </p:cNvPr>
          <p:cNvSpPr txBox="1"/>
          <p:nvPr/>
        </p:nvSpPr>
        <p:spPr>
          <a:xfrm>
            <a:off x="2280558" y="612846"/>
            <a:ext cx="4321823" cy="5632311"/>
          </a:xfrm>
          <a:prstGeom prst="rect">
            <a:avLst/>
          </a:prstGeom>
          <a:noFill/>
        </p:spPr>
        <p:txBody>
          <a:bodyPr wrap="square" rtlCol="0" anchor="ctr">
            <a:spAutoFit/>
          </a:bodyPr>
          <a:lstStyle/>
          <a:p>
            <a:pPr algn="ctr"/>
            <a:r>
              <a:rPr lang="en-US" sz="2000" b="1" dirty="0">
                <a:solidFill>
                  <a:schemeClr val="bg2">
                    <a:lumMod val="25000"/>
                  </a:schemeClr>
                </a:solidFill>
              </a:rPr>
              <a:t>Louisiana PTA is in search of Leaders to serve on the Board of Directors</a:t>
            </a:r>
          </a:p>
          <a:p>
            <a:pPr algn="ctr"/>
            <a:endParaRPr lang="en-US" sz="2000" b="1" dirty="0">
              <a:solidFill>
                <a:schemeClr val="bg2">
                  <a:lumMod val="25000"/>
                </a:schemeClr>
              </a:solidFill>
            </a:endParaRPr>
          </a:p>
          <a:p>
            <a:pPr algn="ctr"/>
            <a:r>
              <a:rPr lang="en-US" sz="2000" b="1" dirty="0">
                <a:solidFill>
                  <a:schemeClr val="bg2">
                    <a:lumMod val="25000"/>
                  </a:schemeClr>
                </a:solidFill>
              </a:rPr>
              <a:t>Apply Here</a:t>
            </a: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r>
              <a:rPr lang="en-US" sz="2000" b="1" dirty="0">
                <a:solidFill>
                  <a:schemeClr val="bg2">
                    <a:lumMod val="25000"/>
                  </a:schemeClr>
                </a:solidFill>
              </a:rPr>
              <a:t>Email us at</a:t>
            </a:r>
          </a:p>
          <a:p>
            <a:pPr algn="ctr"/>
            <a:r>
              <a:rPr lang="en-US" sz="2000" b="1" dirty="0">
                <a:solidFill>
                  <a:schemeClr val="bg2">
                    <a:lumMod val="25000"/>
                  </a:schemeClr>
                </a:solidFill>
                <a:hlinkClick r:id="rId4">
                  <a:extLst>
                    <a:ext uri="{A12FA001-AC4F-418D-AE19-62706E023703}">
                      <ahyp:hlinkClr xmlns:ahyp="http://schemas.microsoft.com/office/drawing/2018/hyperlinkcolor" val="tx"/>
                    </a:ext>
                  </a:extLst>
                </a:hlinkClick>
              </a:rPr>
              <a:t>president@louisianapta.org</a:t>
            </a:r>
            <a:endParaRPr lang="en-US" sz="2000" b="1" dirty="0">
              <a:solidFill>
                <a:schemeClr val="bg2">
                  <a:lumMod val="25000"/>
                </a:schemeClr>
              </a:solidFill>
            </a:endParaRPr>
          </a:p>
          <a:p>
            <a:r>
              <a:rPr lang="en-US" sz="2000" b="1" dirty="0">
                <a:solidFill>
                  <a:schemeClr val="bg2">
                    <a:lumMod val="25000"/>
                  </a:schemeClr>
                </a:solidFill>
              </a:rPr>
              <a:t>if you are interested in learning more about volunteering at the State level.</a:t>
            </a:r>
          </a:p>
        </p:txBody>
      </p:sp>
      <p:pic>
        <p:nvPicPr>
          <p:cNvPr id="6" name="Picture 5" descr="A qr code on a white background&#10;&#10;Description automatically generated">
            <a:extLst>
              <a:ext uri="{FF2B5EF4-FFF2-40B4-BE49-F238E27FC236}">
                <a16:creationId xmlns:a16="http://schemas.microsoft.com/office/drawing/2014/main" id="{26B05A77-B93F-F4F6-E5E5-F67D75C70F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5373" y="2032576"/>
            <a:ext cx="2792848" cy="2792848"/>
          </a:xfrm>
          <a:prstGeom prst="rect">
            <a:avLst/>
          </a:prstGeom>
        </p:spPr>
      </p:pic>
    </p:spTree>
    <p:extLst>
      <p:ext uri="{BB962C8B-B14F-4D97-AF65-F5344CB8AC3E}">
        <p14:creationId xmlns:p14="http://schemas.microsoft.com/office/powerpoint/2010/main" val="225781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extBox 2">
            <a:extLst>
              <a:ext uri="{FF2B5EF4-FFF2-40B4-BE49-F238E27FC236}">
                <a16:creationId xmlns:a16="http://schemas.microsoft.com/office/drawing/2014/main" id="{57FD8636-1444-88C4-7EC0-5F7E1379881A}"/>
              </a:ext>
            </a:extLst>
          </p:cNvPr>
          <p:cNvSpPr txBox="1"/>
          <p:nvPr/>
        </p:nvSpPr>
        <p:spPr>
          <a:xfrm>
            <a:off x="959264" y="2535446"/>
            <a:ext cx="7896700" cy="3554457"/>
          </a:xfrm>
          <a:prstGeom prst="rect">
            <a:avLst/>
          </a:prstGeom>
        </p:spPr>
        <p:txBody>
          <a:bodyPr vert="horz" lIns="91440" tIns="45720" rIns="91440" bIns="45720" numCol="2" rtlCol="0" anchor="ctr">
            <a:normAutofit lnSpcReduction="10000"/>
          </a:bodyPr>
          <a:lstStyle/>
          <a:p>
            <a:pPr marL="388620" indent="-182880" defTabSz="914400">
              <a:lnSpc>
                <a:spcPct val="90000"/>
              </a:lnSpc>
              <a:spcAft>
                <a:spcPts val="600"/>
              </a:spcAft>
              <a:buClr>
                <a:schemeClr val="accent1"/>
              </a:buClr>
              <a:buFont typeface="Wingdings 2" pitchFamily="18" charset="2"/>
              <a:buChar char=""/>
            </a:pPr>
            <a:r>
              <a:rPr lang="en-US" sz="1600" b="1" dirty="0"/>
              <a:t>Collaboration: </a:t>
            </a:r>
            <a:r>
              <a:rPr lang="en-US" sz="1600" dirty="0"/>
              <a:t>We will work in partnership with a wide array of individuals and organizations to broaden and enhance our ability to serve and advocate for all children and families.</a:t>
            </a:r>
          </a:p>
          <a:p>
            <a:pPr marL="388620" indent="-182880" defTabSz="914400">
              <a:lnSpc>
                <a:spcPct val="90000"/>
              </a:lnSpc>
              <a:spcAft>
                <a:spcPts val="600"/>
              </a:spcAft>
              <a:buClr>
                <a:schemeClr val="accent1"/>
              </a:buClr>
              <a:buFont typeface="Wingdings 2" pitchFamily="18" charset="2"/>
              <a:buChar char=""/>
            </a:pPr>
            <a:r>
              <a:rPr lang="en-US" sz="1600" b="1" dirty="0"/>
              <a:t>Commitment:</a:t>
            </a:r>
            <a:r>
              <a:rPr lang="en-US" sz="1600" dirty="0"/>
              <a:t> We are dedicated to children’s educational success, health, and well-being through strong family and community engagement, while remaining accountable to the principles upon which our association was founded.</a:t>
            </a:r>
          </a:p>
          <a:p>
            <a:pPr marL="388620" indent="-182880" defTabSz="914400">
              <a:lnSpc>
                <a:spcPct val="90000"/>
              </a:lnSpc>
              <a:spcAft>
                <a:spcPts val="600"/>
              </a:spcAft>
              <a:buClr>
                <a:schemeClr val="accent1"/>
              </a:buClr>
              <a:buFont typeface="Wingdings 2" pitchFamily="18" charset="2"/>
              <a:buChar char=""/>
            </a:pPr>
            <a:r>
              <a:rPr lang="en-US" sz="1600" b="1" dirty="0"/>
              <a:t>Respect: </a:t>
            </a:r>
            <a:r>
              <a:rPr lang="en-US" sz="1600" dirty="0"/>
              <a:t>We value the individual contributions of members, employees, volunteers, and partners as we work collaboratively to achieve our association’s goals.</a:t>
            </a:r>
          </a:p>
          <a:p>
            <a:pPr marL="388620" indent="-182880" defTabSz="914400">
              <a:lnSpc>
                <a:spcPct val="90000"/>
              </a:lnSpc>
              <a:spcAft>
                <a:spcPts val="600"/>
              </a:spcAft>
              <a:buClr>
                <a:schemeClr val="accent1"/>
              </a:buClr>
              <a:buFont typeface="Wingdings 2" pitchFamily="18" charset="2"/>
              <a:buChar char=""/>
            </a:pPr>
            <a:r>
              <a:rPr lang="en-US" sz="1600" b="1" dirty="0"/>
              <a:t>Diversity: </a:t>
            </a:r>
            <a:r>
              <a:rPr lang="en-US" sz="1600" dirty="0"/>
              <a:t>We acknowledge the potential of everyone without regard, including but not limited to: age, culture, economic status, educational background, ethnicity, gender, geographic location, legal status, marital status, mental ability, national origin, organizational position, parental status, physical ability, political philosophy, race, religion, sexual orientation, and work experience.</a:t>
            </a:r>
          </a:p>
          <a:p>
            <a:pPr marL="388620" indent="-182880" defTabSz="914400">
              <a:lnSpc>
                <a:spcPct val="90000"/>
              </a:lnSpc>
              <a:spcAft>
                <a:spcPts val="600"/>
              </a:spcAft>
              <a:buClr>
                <a:schemeClr val="accent1"/>
              </a:buClr>
              <a:buFont typeface="Wingdings 2" pitchFamily="18" charset="2"/>
              <a:buChar char=""/>
            </a:pPr>
            <a:r>
              <a:rPr lang="en-US" sz="1600" b="1" dirty="0"/>
              <a:t>Accountability: </a:t>
            </a:r>
            <a:r>
              <a:rPr lang="en-US" sz="1600" dirty="0"/>
              <a:t>All members, employees, volunteers, and partners have a shared responsibility to align their efforts toward the achievement of our association’s strategic initiatives.</a:t>
            </a:r>
          </a:p>
        </p:txBody>
      </p:sp>
      <p:sp>
        <p:nvSpPr>
          <p:cNvPr id="2" name="Slide Number Placeholder 1">
            <a:extLst>
              <a:ext uri="{FF2B5EF4-FFF2-40B4-BE49-F238E27FC236}">
                <a16:creationId xmlns:a16="http://schemas.microsoft.com/office/drawing/2014/main" id="{0F7B3555-CC71-7B14-A614-E47081E9583B}"/>
              </a:ext>
            </a:extLst>
          </p:cNvPr>
          <p:cNvSpPr>
            <a:spLocks noGrp="1"/>
          </p:cNvSpPr>
          <p:nvPr>
            <p:ph type="sldNum" sz="quarter" idx="12"/>
          </p:nvPr>
        </p:nvSpPr>
        <p:spPr>
          <a:xfrm>
            <a:off x="7975601" y="6356350"/>
            <a:ext cx="1148195" cy="365125"/>
          </a:xfrm>
        </p:spPr>
        <p:txBody>
          <a:bodyPr vert="horz" lIns="91440" tIns="45720" rIns="91440" bIns="45720" rtlCol="0" anchor="ctr">
            <a:normAutofit/>
          </a:bodyPr>
          <a:lstStyle/>
          <a:p>
            <a:pPr>
              <a:spcAft>
                <a:spcPts val="600"/>
              </a:spcAft>
            </a:pPr>
            <a:fld id="{6AA47F4E-A3E1-4F24-A3FF-31CFD2C1465F}" type="slidenum">
              <a:rPr lang="en-US" sz="1200" b="1" kern="1200" dirty="0">
                <a:solidFill>
                  <a:schemeClr val="accent1"/>
                </a:solidFill>
                <a:latin typeface="+mn-lt"/>
                <a:ea typeface="+mn-ea"/>
                <a:cs typeface="+mn-cs"/>
              </a:rPr>
              <a:pPr>
                <a:spcAft>
                  <a:spcPts val="600"/>
                </a:spcAft>
              </a:pPr>
              <a:t>3</a:t>
            </a:fld>
            <a:endParaRPr lang="en-US" sz="1200" b="1" kern="1200" dirty="0">
              <a:solidFill>
                <a:schemeClr val="accent1"/>
              </a:solidFill>
              <a:latin typeface="+mn-lt"/>
              <a:ea typeface="+mn-ea"/>
              <a:cs typeface="+mn-cs"/>
            </a:endParaRPr>
          </a:p>
        </p:txBody>
      </p:sp>
      <p:sp>
        <p:nvSpPr>
          <p:cNvPr id="4" name="TextBox 3">
            <a:extLst>
              <a:ext uri="{FF2B5EF4-FFF2-40B4-BE49-F238E27FC236}">
                <a16:creationId xmlns:a16="http://schemas.microsoft.com/office/drawing/2014/main" id="{7BB0A898-586E-E333-9E64-499C575FCCAC}"/>
              </a:ext>
            </a:extLst>
          </p:cNvPr>
          <p:cNvSpPr txBox="1"/>
          <p:nvPr/>
        </p:nvSpPr>
        <p:spPr>
          <a:xfrm>
            <a:off x="2286" y="681122"/>
            <a:ext cx="8177196" cy="1862048"/>
          </a:xfrm>
          <a:prstGeom prst="rect">
            <a:avLst/>
          </a:prstGeom>
          <a:noFill/>
        </p:spPr>
        <p:txBody>
          <a:bodyPr wrap="square" rtlCol="0">
            <a:spAutoFit/>
          </a:bodyPr>
          <a:lstStyle/>
          <a:p>
            <a:pPr algn="ctr"/>
            <a:r>
              <a:rPr lang="en-US" sz="6000" b="1" dirty="0">
                <a:solidFill>
                  <a:schemeClr val="bg1"/>
                </a:solidFill>
                <a:latin typeface="Congenial" panose="02000503040000020004" pitchFamily="2" charset="0"/>
              </a:rPr>
              <a:t>PTA </a:t>
            </a:r>
          </a:p>
          <a:p>
            <a:pPr algn="ctr"/>
            <a:r>
              <a:rPr lang="en-US" sz="4000" b="1" dirty="0">
                <a:solidFill>
                  <a:schemeClr val="bg1"/>
                </a:solidFill>
                <a:latin typeface="Congenial" panose="02000503040000020004" pitchFamily="2" charset="0"/>
              </a:rPr>
              <a:t> </a:t>
            </a:r>
            <a:r>
              <a:rPr lang="en-US" sz="5500" b="1" dirty="0">
                <a:solidFill>
                  <a:schemeClr val="bg1"/>
                </a:solidFill>
                <a:latin typeface="Congenial" panose="02000503040000020004" pitchFamily="2" charset="0"/>
              </a:rPr>
              <a:t>V A L U E S</a:t>
            </a:r>
          </a:p>
        </p:txBody>
      </p:sp>
    </p:spTree>
    <p:extLst>
      <p:ext uri="{BB962C8B-B14F-4D97-AF65-F5344CB8AC3E}">
        <p14:creationId xmlns:p14="http://schemas.microsoft.com/office/powerpoint/2010/main" val="365356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4294967295"/>
          </p:nvPr>
        </p:nvSpPr>
        <p:spPr>
          <a:xfrm>
            <a:off x="190963" y="893906"/>
            <a:ext cx="8823325" cy="5566099"/>
          </a:xfrm>
        </p:spPr>
        <p:txBody>
          <a:bodyPr>
            <a:normAutofit lnSpcReduction="10000"/>
          </a:bodyPr>
          <a:lstStyle/>
          <a:p>
            <a:pPr marL="0" indent="0">
              <a:buNone/>
            </a:pPr>
            <a:r>
              <a:rPr lang="en-US" sz="2800" dirty="0">
                <a:solidFill>
                  <a:schemeClr val="tx1"/>
                </a:solidFill>
                <a:latin typeface="Atkinson Hyperlegible" pitchFamily="50" charset="0"/>
              </a:rPr>
              <a:t>Affiliation is the </a:t>
            </a:r>
            <a:r>
              <a:rPr lang="en-US" sz="2800" b="1" dirty="0">
                <a:solidFill>
                  <a:schemeClr val="tx1"/>
                </a:solidFill>
                <a:latin typeface="Atkinson Hyperlegible" pitchFamily="50" charset="0"/>
              </a:rPr>
              <a:t>connection </a:t>
            </a:r>
            <a:r>
              <a:rPr lang="en-US" sz="2800" dirty="0">
                <a:solidFill>
                  <a:schemeClr val="tx1"/>
                </a:solidFill>
                <a:latin typeface="Atkinson Hyperlegible" pitchFamily="50" charset="0"/>
              </a:rPr>
              <a:t>or </a:t>
            </a:r>
            <a:r>
              <a:rPr lang="en-US" sz="2800" b="1" dirty="0">
                <a:solidFill>
                  <a:schemeClr val="tx1"/>
                </a:solidFill>
                <a:latin typeface="Atkinson Hyperlegible" pitchFamily="50" charset="0"/>
              </a:rPr>
              <a:t>relationship </a:t>
            </a:r>
            <a:r>
              <a:rPr lang="en-US" sz="2800" dirty="0">
                <a:solidFill>
                  <a:schemeClr val="tx1"/>
                </a:solidFill>
                <a:latin typeface="Atkinson Hyperlegible" pitchFamily="50" charset="0"/>
              </a:rPr>
              <a:t>between National PTA, Louisiana PTA, and the Local PTA Unit. While the PTA Unit operates independently from day to day, it is legally attached to National PTA and LAPTA. It is similar to a franchise relationship. </a:t>
            </a:r>
          </a:p>
          <a:p>
            <a:pPr marL="0" indent="0">
              <a:buNone/>
            </a:pPr>
            <a:endParaRPr lang="en-US" sz="2800" dirty="0">
              <a:solidFill>
                <a:schemeClr val="tx1"/>
              </a:solidFill>
              <a:latin typeface="Atkinson Hyperlegible" pitchFamily="50" charset="0"/>
            </a:endParaRPr>
          </a:p>
          <a:p>
            <a:pPr marL="0" indent="0">
              <a:buNone/>
            </a:pPr>
            <a:endParaRPr lang="en-US" sz="2800" dirty="0">
              <a:solidFill>
                <a:schemeClr val="tx1"/>
              </a:solidFill>
              <a:latin typeface="Atkinson Hyperlegible" pitchFamily="50" charset="0"/>
            </a:endParaRPr>
          </a:p>
          <a:p>
            <a:pPr marL="0" indent="0">
              <a:buNone/>
            </a:pPr>
            <a:endParaRPr lang="en-US" sz="2800" dirty="0">
              <a:solidFill>
                <a:schemeClr val="tx1"/>
              </a:solidFill>
              <a:latin typeface="Atkinson Hyperlegible" pitchFamily="50" charset="0"/>
            </a:endParaRPr>
          </a:p>
          <a:p>
            <a:pPr marL="0" indent="0">
              <a:buNone/>
            </a:pPr>
            <a:endParaRPr lang="en-US" sz="2800" dirty="0">
              <a:solidFill>
                <a:schemeClr val="tx1"/>
              </a:solidFill>
              <a:latin typeface="Atkinson Hyperlegible" pitchFamily="50" charset="0"/>
            </a:endParaRPr>
          </a:p>
          <a:p>
            <a:pPr marL="0" indent="0">
              <a:buNone/>
            </a:pPr>
            <a:endParaRPr lang="en-US" sz="5400" dirty="0">
              <a:solidFill>
                <a:schemeClr val="tx1"/>
              </a:solidFill>
              <a:latin typeface="Atkinson Hyperlegible" pitchFamily="50" charset="0"/>
            </a:endParaRPr>
          </a:p>
          <a:p>
            <a:pPr marL="0" indent="0" algn="ctr">
              <a:buNone/>
            </a:pPr>
            <a:r>
              <a:rPr lang="en-US" sz="2800" i="1" dirty="0">
                <a:solidFill>
                  <a:schemeClr val="tx1"/>
                </a:solidFill>
                <a:latin typeface="Atkinson Hyperlegible" pitchFamily="50" charset="0"/>
              </a:rPr>
              <a:t>The previous District PTAs closed and consolidated into LAPTA.</a:t>
            </a:r>
          </a:p>
        </p:txBody>
      </p:sp>
      <p:pic>
        <p:nvPicPr>
          <p:cNvPr id="5" name="Picture 4" descr="A picture containing diagram&#10;&#10;Description automatically generated">
            <a:extLst>
              <a:ext uri="{FF2B5EF4-FFF2-40B4-BE49-F238E27FC236}">
                <a16:creationId xmlns:a16="http://schemas.microsoft.com/office/drawing/2014/main" id="{2F072C82-74C8-DD7D-4133-F66E94281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214" y="3184240"/>
            <a:ext cx="3185572" cy="1800263"/>
          </a:xfrm>
          <a:prstGeom prst="rect">
            <a:avLst/>
          </a:prstGeom>
        </p:spPr>
      </p:pic>
      <p:sp>
        <p:nvSpPr>
          <p:cNvPr id="7" name="Title 1">
            <a:extLst>
              <a:ext uri="{FF2B5EF4-FFF2-40B4-BE49-F238E27FC236}">
                <a16:creationId xmlns:a16="http://schemas.microsoft.com/office/drawing/2014/main" id="{E080C0E9-A3B5-D089-ECBF-962C2CAC5B6B}"/>
              </a:ext>
            </a:extLst>
          </p:cNvPr>
          <p:cNvSpPr txBox="1">
            <a:spLocks/>
          </p:cNvSpPr>
          <p:nvPr/>
        </p:nvSpPr>
        <p:spPr>
          <a:xfrm>
            <a:off x="217275" y="140956"/>
            <a:ext cx="8059328" cy="72564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Josefin Sans" panose="00000500000000000000" pitchFamily="2" charset="0"/>
              </a:rPr>
              <a:t>Active Affiliation</a:t>
            </a:r>
          </a:p>
        </p:txBody>
      </p:sp>
    </p:spTree>
    <p:extLst>
      <p:ext uri="{BB962C8B-B14F-4D97-AF65-F5344CB8AC3E}">
        <p14:creationId xmlns:p14="http://schemas.microsoft.com/office/powerpoint/2010/main" val="406651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4294967295"/>
          </p:nvPr>
        </p:nvSpPr>
        <p:spPr>
          <a:xfrm>
            <a:off x="98865" y="893907"/>
            <a:ext cx="8716963" cy="5434530"/>
          </a:xfrm>
        </p:spPr>
        <p:txBody>
          <a:bodyPr>
            <a:normAutofit lnSpcReduction="10000"/>
          </a:bodyPr>
          <a:lstStyle/>
          <a:p>
            <a:r>
              <a:rPr lang="en-US" sz="2800" dirty="0">
                <a:solidFill>
                  <a:schemeClr val="tx1"/>
                </a:solidFill>
                <a:latin typeface="Arial Nova" panose="020B0504020202020204" pitchFamily="34" charset="0"/>
                <a:ea typeface="Calibri" panose="020F0502020204030204" pitchFamily="34" charset="0"/>
                <a:cs typeface="Calibri" panose="020F0502020204030204" pitchFamily="34" charset="0"/>
              </a:rPr>
              <a:t>Local PTAs annually submit required paperwork to Louisiana PTA.  LAPTA then submits paperwork to National PTA to keep everyone in Active Affiliation. </a:t>
            </a:r>
          </a:p>
          <a:p>
            <a:r>
              <a:rPr lang="en-US" sz="2800" dirty="0">
                <a:solidFill>
                  <a:schemeClr val="tx1"/>
                </a:solidFill>
                <a:latin typeface="Arial Nova" panose="020B0504020202020204" pitchFamily="34" charset="0"/>
                <a:ea typeface="Calibri" panose="020F0502020204030204" pitchFamily="34" charset="0"/>
                <a:cs typeface="Calibri" panose="020F0502020204030204" pitchFamily="34" charset="0"/>
              </a:rPr>
              <a:t>To have “Active Affiliation” means that the Local Unit is current with its obligations to maintain its IRS status and National PTA affiliation. </a:t>
            </a:r>
          </a:p>
          <a:p>
            <a:r>
              <a:rPr lang="en-US" sz="2800" dirty="0">
                <a:solidFill>
                  <a:schemeClr val="tx1"/>
                </a:solidFill>
                <a:latin typeface="Arial Nova" panose="020B0504020202020204" pitchFamily="34" charset="0"/>
                <a:ea typeface="Calibri" panose="020F0502020204030204" pitchFamily="34" charset="0"/>
                <a:cs typeface="Calibri" panose="020F0502020204030204" pitchFamily="34" charset="0"/>
              </a:rPr>
              <a:t>The Active Affiliation Report includes nine items. The files are easily uploaded online by scanning the QR Code or visit </a:t>
            </a:r>
            <a:r>
              <a:rPr lang="en-US" sz="2800" u="sng" dirty="0">
                <a:solidFill>
                  <a:schemeClr val="tx1"/>
                </a:solidFill>
                <a:latin typeface="Arial Nova" panose="020B0504020202020204" pitchFamily="34" charset="0"/>
                <a:ea typeface="Calibri" panose="020F0502020204030204" pitchFamily="34" charset="0"/>
              </a:rPr>
              <a:t>form.jotform.com/221816998285068</a:t>
            </a:r>
            <a:r>
              <a:rPr lang="en-US" sz="2800" dirty="0">
                <a:solidFill>
                  <a:schemeClr val="tx1"/>
                </a:solidFill>
                <a:latin typeface="Arial Nova" panose="020B0504020202020204" pitchFamily="34" charset="0"/>
                <a:ea typeface="Calibri" panose="020F0502020204030204" pitchFamily="34" charset="0"/>
                <a:cs typeface="Calibri" panose="020F0502020204030204" pitchFamily="34" charset="0"/>
              </a:rPr>
              <a:t>. Most file formats are accepted.</a:t>
            </a:r>
          </a:p>
          <a:p>
            <a:r>
              <a:rPr lang="en-US" sz="2800" dirty="0">
                <a:solidFill>
                  <a:schemeClr val="tx1"/>
                </a:solidFill>
                <a:latin typeface="Arial Nova" panose="020B0504020202020204" pitchFamily="34" charset="0"/>
                <a:ea typeface="Calibri" panose="020F0502020204030204" pitchFamily="34" charset="0"/>
                <a:cs typeface="Calibri" panose="020F0502020204030204" pitchFamily="34" charset="0"/>
              </a:rPr>
              <a:t>The deadline is </a:t>
            </a:r>
            <a:r>
              <a:rPr lang="en-US" sz="2800" b="1" dirty="0">
                <a:solidFill>
                  <a:schemeClr val="tx1"/>
                </a:solidFill>
                <a:latin typeface="Arial Nova" panose="020B0504020202020204" pitchFamily="34" charset="0"/>
                <a:ea typeface="Calibri" panose="020F0502020204030204" pitchFamily="34" charset="0"/>
                <a:cs typeface="Calibri" panose="020F0502020204030204" pitchFamily="34" charset="0"/>
              </a:rPr>
              <a:t>October 27, 2023</a:t>
            </a:r>
            <a:r>
              <a:rPr lang="en-US" sz="2800" dirty="0">
                <a:solidFill>
                  <a:schemeClr val="tx1"/>
                </a:solidFill>
                <a:latin typeface="Arial Nova" panose="020B0504020202020204" pitchFamily="34" charset="0"/>
                <a:ea typeface="Calibri" panose="020F0502020204030204" pitchFamily="34" charset="0"/>
                <a:cs typeface="Calibri" panose="020F0502020204030204" pitchFamily="34" charset="0"/>
              </a:rPr>
              <a:t>. If a PTA does not submit the report, they move into the Retention Phase.</a:t>
            </a:r>
          </a:p>
        </p:txBody>
      </p:sp>
      <p:sp>
        <p:nvSpPr>
          <p:cNvPr id="5" name="Title 1">
            <a:extLst>
              <a:ext uri="{FF2B5EF4-FFF2-40B4-BE49-F238E27FC236}">
                <a16:creationId xmlns:a16="http://schemas.microsoft.com/office/drawing/2014/main" id="{52514114-8F1E-1E9C-810B-14C1999E7FB9}"/>
              </a:ext>
            </a:extLst>
          </p:cNvPr>
          <p:cNvSpPr txBox="1">
            <a:spLocks/>
          </p:cNvSpPr>
          <p:nvPr/>
        </p:nvSpPr>
        <p:spPr>
          <a:xfrm>
            <a:off x="98865" y="168265"/>
            <a:ext cx="8059328" cy="72564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Josefin Sans" panose="00000500000000000000" pitchFamily="2" charset="0"/>
              </a:rPr>
              <a:t>What is Active Affiliation?</a:t>
            </a:r>
          </a:p>
        </p:txBody>
      </p:sp>
    </p:spTree>
    <p:extLst>
      <p:ext uri="{BB962C8B-B14F-4D97-AF65-F5344CB8AC3E}">
        <p14:creationId xmlns:p14="http://schemas.microsoft.com/office/powerpoint/2010/main" val="210878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4294967295"/>
          </p:nvPr>
        </p:nvSpPr>
        <p:spPr>
          <a:xfrm>
            <a:off x="180975" y="866835"/>
            <a:ext cx="8782050" cy="5461601"/>
          </a:xfrm>
        </p:spPr>
        <p:txBody>
          <a:bodyPr anchor="t">
            <a:normAutofit/>
          </a:bodyPr>
          <a:lstStyle/>
          <a:p>
            <a:pPr marL="0" indent="0">
              <a:buSzPct val="100000"/>
              <a:buNone/>
            </a:pPr>
            <a:r>
              <a:rPr lang="en-US" sz="2400" dirty="0">
                <a:solidFill>
                  <a:schemeClr val="tx1"/>
                </a:solidFill>
                <a:latin typeface="Atkinson Hyperlegible" pitchFamily="50" charset="0"/>
              </a:rPr>
              <a:t>For PTA who do not file the paperwork by October 27, 2023, then they enter into the Retention Phase. </a:t>
            </a:r>
            <a:r>
              <a:rPr lang="en-US" sz="2400" dirty="0">
                <a:solidFill>
                  <a:schemeClr val="tx1"/>
                </a:solidFill>
                <a:latin typeface="Arial Nova" panose="020B0504020202020204" pitchFamily="34" charset="0"/>
                <a:ea typeface="Calibri" panose="020F0502020204030204" pitchFamily="34" charset="0"/>
                <a:cs typeface="Calibri" panose="020F0502020204030204" pitchFamily="34" charset="0"/>
              </a:rPr>
              <a:t>Some PTA officers might inherit a PTA not in compliance and might not even know about Active Affiliation while others might knowingly not comply. The reason doesn’t matter. It’s more important about what direction they are working toward. </a:t>
            </a:r>
          </a:p>
          <a:p>
            <a:pPr>
              <a:buSzPct val="100000"/>
            </a:pPr>
            <a:r>
              <a:rPr lang="en-US" sz="2400" dirty="0">
                <a:solidFill>
                  <a:schemeClr val="tx1"/>
                </a:solidFill>
                <a:latin typeface="Arial Nova" panose="020B0504020202020204" pitchFamily="34" charset="0"/>
                <a:ea typeface="Calibri" panose="020F0502020204030204" pitchFamily="34" charset="0"/>
                <a:cs typeface="Calibri" panose="020F0502020204030204" pitchFamily="34" charset="0"/>
              </a:rPr>
              <a:t>Communication with LAPTA is key. Local Units will not be “in trouble” or scolded, but rather LAPTA welcomes their efforts and want to work together to get Local Units back to Active Affiliation status</a:t>
            </a:r>
            <a:r>
              <a:rPr lang="en-US" sz="2400" dirty="0">
                <a:solidFill>
                  <a:schemeClr val="tx1"/>
                </a:solidFill>
                <a:latin typeface="Atkinson Hyperlegible" pitchFamily="50" charset="0"/>
                <a:ea typeface="Calibri" panose="020F0502020204030204" pitchFamily="34" charset="0"/>
                <a:cs typeface="Calibri" panose="020F0502020204030204" pitchFamily="34" charset="0"/>
              </a:rPr>
              <a:t>.</a:t>
            </a:r>
          </a:p>
          <a:p>
            <a:pPr>
              <a:buSzPct val="100000"/>
            </a:pPr>
            <a:r>
              <a:rPr lang="en-US" sz="2400" dirty="0">
                <a:solidFill>
                  <a:schemeClr val="tx1"/>
                </a:solidFill>
                <a:latin typeface="Atkinson Hyperlegible" pitchFamily="50" charset="0"/>
                <a:cs typeface="Calibri" panose="020F0502020204030204" pitchFamily="34" charset="0"/>
              </a:rPr>
              <a:t>Ask for help! Contact VP of Affiliation Beth Maillho at (985) 778-5799 or Affiliation@LouisianaPTA.org or President Kayla Pagel at (757) 338-0513 or president@LouisianaPTA.org.</a:t>
            </a:r>
            <a:endParaRPr lang="en-US" sz="2400" dirty="0">
              <a:solidFill>
                <a:schemeClr val="tx1"/>
              </a:solidFill>
              <a:latin typeface="Atkinson Hyperlegible" pitchFamily="50" charset="0"/>
            </a:endParaRPr>
          </a:p>
          <a:p>
            <a:endParaRPr lang="en-US" sz="2400" dirty="0">
              <a:solidFill>
                <a:schemeClr val="tx1"/>
              </a:solidFill>
              <a:latin typeface="Atkinson Hyperlegible" pitchFamily="50" charset="0"/>
            </a:endParaRPr>
          </a:p>
          <a:p>
            <a:pPr marL="0" indent="0">
              <a:buNone/>
            </a:pPr>
            <a:endParaRPr lang="en-US" sz="3200" dirty="0">
              <a:solidFill>
                <a:schemeClr val="tx1"/>
              </a:solidFill>
              <a:latin typeface="Atkinson Hyperlegible" pitchFamily="50" charset="0"/>
            </a:endParaRPr>
          </a:p>
          <a:p>
            <a:endParaRPr lang="en-US" sz="3200" dirty="0">
              <a:solidFill>
                <a:schemeClr val="tx1"/>
              </a:solidFill>
              <a:latin typeface="Atkinson Hyperlegible" pitchFamily="50" charset="0"/>
            </a:endParaRPr>
          </a:p>
        </p:txBody>
      </p:sp>
      <p:sp>
        <p:nvSpPr>
          <p:cNvPr id="5" name="Title 1">
            <a:extLst>
              <a:ext uri="{FF2B5EF4-FFF2-40B4-BE49-F238E27FC236}">
                <a16:creationId xmlns:a16="http://schemas.microsoft.com/office/drawing/2014/main" id="{765301BA-8466-4CC7-49F3-6EBA6D9241C0}"/>
              </a:ext>
            </a:extLst>
          </p:cNvPr>
          <p:cNvSpPr txBox="1">
            <a:spLocks/>
          </p:cNvSpPr>
          <p:nvPr/>
        </p:nvSpPr>
        <p:spPr>
          <a:xfrm>
            <a:off x="144915" y="168265"/>
            <a:ext cx="8059328" cy="72564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Josefin Sans" panose="00000500000000000000" pitchFamily="2" charset="0"/>
              </a:rPr>
              <a:t>Retention Phase</a:t>
            </a:r>
          </a:p>
        </p:txBody>
      </p:sp>
    </p:spTree>
    <p:extLst>
      <p:ext uri="{BB962C8B-B14F-4D97-AF65-F5344CB8AC3E}">
        <p14:creationId xmlns:p14="http://schemas.microsoft.com/office/powerpoint/2010/main" val="984533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DCDE3E4E-42BE-FD6D-4704-4E0088F13C47}"/>
              </a:ext>
            </a:extLst>
          </p:cNvPr>
          <p:cNvSpPr>
            <a:spLocks noGrp="1"/>
          </p:cNvSpPr>
          <p:nvPr>
            <p:ph sz="half" idx="4294967295"/>
          </p:nvPr>
        </p:nvSpPr>
        <p:spPr>
          <a:xfrm>
            <a:off x="233911" y="893907"/>
            <a:ext cx="8769553" cy="5605569"/>
          </a:xfrm>
        </p:spPr>
        <p:txBody>
          <a:bodyPr>
            <a:normAutofit lnSpcReduction="10000"/>
          </a:bodyPr>
          <a:lstStyle/>
          <a:p>
            <a:pPr marL="257175" indent="-257175">
              <a:lnSpc>
                <a:spcPct val="107000"/>
              </a:lnSpc>
              <a:spcBef>
                <a:spcPts val="0"/>
              </a:spcBef>
              <a:buClr>
                <a:schemeClr val="tx1"/>
              </a:buClr>
              <a:buFont typeface="+mj-lt"/>
              <a:buAutoNum type="arabicPeriod"/>
            </a:pPr>
            <a:r>
              <a:rPr lang="en-US" sz="2100" b="1" dirty="0">
                <a:solidFill>
                  <a:schemeClr val="tx1"/>
                </a:solidFill>
                <a:latin typeface="Arial Nova" panose="020B0504020202020204" pitchFamily="34" charset="0"/>
                <a:ea typeface="Calibri" panose="020F0502020204030204" pitchFamily="34" charset="0"/>
              </a:rPr>
              <a:t>Notification:</a:t>
            </a:r>
            <a:r>
              <a:rPr lang="en-US" sz="2100" dirty="0">
                <a:solidFill>
                  <a:schemeClr val="tx1"/>
                </a:solidFill>
                <a:latin typeface="Arial Nova" panose="020B0504020202020204" pitchFamily="34" charset="0"/>
                <a:ea typeface="Calibri" panose="020F0502020204030204" pitchFamily="34" charset="0"/>
              </a:rPr>
              <a:t> LAPTA gives 30 days to submit the missing items.</a:t>
            </a:r>
            <a:endParaRPr lang="en-US" sz="2100" dirty="0">
              <a:solidFill>
                <a:schemeClr val="tx1"/>
              </a:solidFill>
              <a:latin typeface="Calibri" panose="020F0502020204030204" pitchFamily="34" charset="0"/>
              <a:ea typeface="Calibri" panose="020F0502020204030204" pitchFamily="34" charset="0"/>
            </a:endParaRPr>
          </a:p>
          <a:p>
            <a:pPr marL="257175" indent="-257175">
              <a:lnSpc>
                <a:spcPct val="107000"/>
              </a:lnSpc>
              <a:spcBef>
                <a:spcPts val="0"/>
              </a:spcBef>
              <a:buClr>
                <a:schemeClr val="tx1"/>
              </a:buClr>
              <a:buFont typeface="+mj-lt"/>
              <a:buAutoNum type="arabicPeriod"/>
            </a:pPr>
            <a:r>
              <a:rPr lang="en-US" sz="2100" b="1" dirty="0">
                <a:solidFill>
                  <a:schemeClr val="tx1"/>
                </a:solidFill>
                <a:latin typeface="Arial Nova" panose="020B0504020202020204" pitchFamily="34" charset="0"/>
                <a:ea typeface="Calibri" panose="020F0502020204030204" pitchFamily="34" charset="0"/>
              </a:rPr>
              <a:t>Restriction</a:t>
            </a:r>
            <a:r>
              <a:rPr lang="en-US" sz="2100" dirty="0">
                <a:solidFill>
                  <a:schemeClr val="tx1"/>
                </a:solidFill>
                <a:latin typeface="Arial Nova" panose="020B0504020202020204" pitchFamily="34" charset="0"/>
                <a:ea typeface="Calibri" panose="020F0502020204030204" pitchFamily="34" charset="0"/>
              </a:rPr>
              <a:t>: The Local PTA Unit is given a second 30-day period to submit the missing items and are additionally not eligible for awards, programs, or grants by LAPTA or National PTA. </a:t>
            </a:r>
            <a:endParaRPr lang="en-US" sz="2100" dirty="0">
              <a:solidFill>
                <a:schemeClr val="tx1"/>
              </a:solidFill>
              <a:latin typeface="Calibri" panose="020F0502020204030204" pitchFamily="34" charset="0"/>
              <a:ea typeface="Calibri" panose="020F0502020204030204" pitchFamily="34" charset="0"/>
            </a:endParaRPr>
          </a:p>
          <a:p>
            <a:pPr marL="257175" indent="-257175">
              <a:lnSpc>
                <a:spcPct val="107000"/>
              </a:lnSpc>
              <a:spcBef>
                <a:spcPts val="0"/>
              </a:spcBef>
              <a:buClr>
                <a:schemeClr val="tx1"/>
              </a:buClr>
              <a:buFont typeface="+mj-lt"/>
              <a:buAutoNum type="arabicPeriod"/>
            </a:pPr>
            <a:r>
              <a:rPr lang="en-US" sz="2100" b="1" dirty="0">
                <a:solidFill>
                  <a:schemeClr val="tx1"/>
                </a:solidFill>
                <a:latin typeface="Arial Nova" panose="020B0504020202020204" pitchFamily="34" charset="0"/>
                <a:ea typeface="Calibri" panose="020F0502020204030204" pitchFamily="34" charset="0"/>
              </a:rPr>
              <a:t>Intervention: </a:t>
            </a:r>
            <a:r>
              <a:rPr lang="en-US" dirty="0">
                <a:solidFill>
                  <a:schemeClr val="tx1"/>
                </a:solidFill>
                <a:latin typeface="Arial Nova" panose="020B0504020202020204" pitchFamily="34" charset="0"/>
                <a:ea typeface="Calibri" panose="020F0502020204030204" pitchFamily="34" charset="0"/>
              </a:rPr>
              <a:t>After 60 days, t</a:t>
            </a:r>
            <a:r>
              <a:rPr lang="en-US" sz="2100" dirty="0">
                <a:solidFill>
                  <a:schemeClr val="tx1"/>
                </a:solidFill>
                <a:latin typeface="Arial Nova" panose="020B0504020202020204" pitchFamily="34" charset="0"/>
                <a:ea typeface="Calibri" panose="020F0502020204030204" pitchFamily="34" charset="0"/>
              </a:rPr>
              <a:t>he PTA signs a Plan of Action which designates new deadlines for the missing items.</a:t>
            </a:r>
            <a:endParaRPr lang="en-US" sz="2100" dirty="0">
              <a:solidFill>
                <a:schemeClr val="tx1"/>
              </a:solidFill>
              <a:latin typeface="Calibri" panose="020F0502020204030204" pitchFamily="34" charset="0"/>
              <a:ea typeface="Calibri" panose="020F0502020204030204" pitchFamily="34" charset="0"/>
            </a:endParaRPr>
          </a:p>
          <a:p>
            <a:pPr marL="257175" indent="-257175">
              <a:lnSpc>
                <a:spcPct val="107000"/>
              </a:lnSpc>
              <a:spcBef>
                <a:spcPts val="0"/>
              </a:spcBef>
              <a:buClr>
                <a:schemeClr val="tx1"/>
              </a:buClr>
              <a:buFont typeface="+mj-lt"/>
              <a:buAutoNum type="arabicPeriod"/>
            </a:pPr>
            <a:r>
              <a:rPr lang="en-US" sz="2100" b="1" dirty="0">
                <a:solidFill>
                  <a:schemeClr val="tx1"/>
                </a:solidFill>
                <a:latin typeface="Arial Nova" panose="020B0504020202020204" pitchFamily="34" charset="0"/>
                <a:ea typeface="Calibri" panose="020F0502020204030204" pitchFamily="34" charset="0"/>
              </a:rPr>
              <a:t>Restructure</a:t>
            </a:r>
            <a:r>
              <a:rPr lang="en-US" sz="2100" dirty="0">
                <a:solidFill>
                  <a:schemeClr val="tx1"/>
                </a:solidFill>
                <a:latin typeface="Arial Nova" panose="020B0504020202020204" pitchFamily="34" charset="0"/>
                <a:ea typeface="Calibri" panose="020F0502020204030204" pitchFamily="34" charset="0"/>
              </a:rPr>
              <a:t>: If the PTA does not complete the report, LAPTA may choose to restructure the leadership of the PTA or choose to move into the Dissolution Phase.</a:t>
            </a:r>
          </a:p>
          <a:p>
            <a:pPr marL="257175" indent="-257175">
              <a:lnSpc>
                <a:spcPct val="107000"/>
              </a:lnSpc>
              <a:spcBef>
                <a:spcPts val="0"/>
              </a:spcBef>
              <a:buClr>
                <a:schemeClr val="tx1"/>
              </a:buClr>
              <a:buFont typeface="+mj-lt"/>
              <a:buAutoNum type="arabicPeriod"/>
            </a:pPr>
            <a:r>
              <a:rPr lang="en-US" sz="2100" b="1" dirty="0">
                <a:solidFill>
                  <a:schemeClr val="tx1"/>
                </a:solidFill>
                <a:latin typeface="Arial Nova" panose="020B0504020202020204" pitchFamily="34" charset="0"/>
                <a:ea typeface="Calibri" panose="020F0502020204030204" pitchFamily="34" charset="0"/>
                <a:cs typeface="Calibri" panose="020F0502020204030204" pitchFamily="34" charset="0"/>
              </a:rPr>
              <a:t>Dissolution</a:t>
            </a:r>
            <a:r>
              <a:rPr lang="en-US" sz="2100" dirty="0">
                <a:solidFill>
                  <a:schemeClr val="tx1"/>
                </a:solidFill>
                <a:latin typeface="Arial Nova" panose="020B0504020202020204" pitchFamily="34" charset="0"/>
                <a:ea typeface="Calibri" panose="020F0502020204030204" pitchFamily="34" charset="0"/>
                <a:cs typeface="Calibri" panose="020F0502020204030204" pitchFamily="34" charset="0"/>
              </a:rPr>
              <a:t>: A Local Unit is considered for revocation of their charter and loss of their LAPTA associated IRS 501(c)(3) nonprofit status if: Active Affiliation is not acquired for 3 consecutive years; PTA leadership refuses to implement the Plan of Action; or the PTA is not in compliance with the Purposes and Principles of PTA as defined in the Bylaws, adopted May 2022, Articles II and III. The PTA must cease and desist further use of the PTA name. Bank accounts must be closed with any remaining funds donated to a PTA. </a:t>
            </a:r>
            <a:endParaRPr lang="en-US" sz="1950" i="1" dirty="0">
              <a:solidFill>
                <a:schemeClr val="tx1"/>
              </a:solidFill>
              <a:latin typeface="Atkinson Hyperlegible" pitchFamily="50" charset="0"/>
              <a:ea typeface="Symbol" panose="05050102010706020507" pitchFamily="18" charset="2"/>
              <a:cs typeface="Symbol" panose="05050102010706020507" pitchFamily="18" charset="2"/>
            </a:endParaRPr>
          </a:p>
        </p:txBody>
      </p:sp>
      <p:sp>
        <p:nvSpPr>
          <p:cNvPr id="9" name="Title 1">
            <a:extLst>
              <a:ext uri="{FF2B5EF4-FFF2-40B4-BE49-F238E27FC236}">
                <a16:creationId xmlns:a16="http://schemas.microsoft.com/office/drawing/2014/main" id="{55A7DC94-C42A-0536-5FE6-AE0DBFF50424}"/>
              </a:ext>
            </a:extLst>
          </p:cNvPr>
          <p:cNvSpPr txBox="1">
            <a:spLocks/>
          </p:cNvSpPr>
          <p:nvPr/>
        </p:nvSpPr>
        <p:spPr>
          <a:xfrm>
            <a:off x="140536" y="168265"/>
            <a:ext cx="8059328" cy="72564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Josefin Sans" panose="00000500000000000000" pitchFamily="2" charset="0"/>
              </a:rPr>
              <a:t>Steps of the Retention Plan</a:t>
            </a:r>
          </a:p>
        </p:txBody>
      </p:sp>
    </p:spTree>
    <p:extLst>
      <p:ext uri="{BB962C8B-B14F-4D97-AF65-F5344CB8AC3E}">
        <p14:creationId xmlns:p14="http://schemas.microsoft.com/office/powerpoint/2010/main" val="194171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8F57BFEC-370E-F0FD-221E-67F23099C359}"/>
              </a:ext>
            </a:extLst>
          </p:cNvPr>
          <p:cNvPicPr>
            <a:picLocks noChangeAspect="1"/>
          </p:cNvPicPr>
          <p:nvPr/>
        </p:nvPicPr>
        <p:blipFill rotWithShape="1">
          <a:blip r:embed="rId2">
            <a:extLst>
              <a:ext uri="{28A0092B-C50C-407E-A947-70E740481C1C}">
                <a14:useLocalDpi xmlns:a14="http://schemas.microsoft.com/office/drawing/2010/main" val="0"/>
              </a:ext>
            </a:extLst>
          </a:blip>
          <a:srcRect l="5286" t="6024" r="4768" b="44787"/>
          <a:stretch/>
        </p:blipFill>
        <p:spPr>
          <a:xfrm>
            <a:off x="240628" y="221591"/>
            <a:ext cx="8801599" cy="5626623"/>
          </a:xfrm>
          <a:prstGeom prst="rect">
            <a:avLst/>
          </a:prstGeom>
        </p:spPr>
      </p:pic>
      <p:sp>
        <p:nvSpPr>
          <p:cNvPr id="2" name="Subtitle 2">
            <a:extLst>
              <a:ext uri="{FF2B5EF4-FFF2-40B4-BE49-F238E27FC236}">
                <a16:creationId xmlns:a16="http://schemas.microsoft.com/office/drawing/2014/main" id="{7D689C5A-D07D-343C-789D-13F5C86D8138}"/>
              </a:ext>
            </a:extLst>
          </p:cNvPr>
          <p:cNvSpPr txBox="1">
            <a:spLocks/>
          </p:cNvSpPr>
          <p:nvPr/>
        </p:nvSpPr>
        <p:spPr>
          <a:xfrm>
            <a:off x="138335" y="5999517"/>
            <a:ext cx="8797235" cy="730204"/>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tkinson Hyperlegible" pitchFamily="50" charset="0"/>
              </a:rPr>
              <a:t>Once the PTA fully submits their affiliation requirements, they will receive the </a:t>
            </a:r>
            <a:r>
              <a:rPr lang="en-US" sz="1800" b="1" dirty="0">
                <a:latin typeface="Atkinson Hyperlegible" pitchFamily="50" charset="0"/>
              </a:rPr>
              <a:t>501(c)(3) Validation Letter</a:t>
            </a:r>
            <a:r>
              <a:rPr lang="en-US" sz="1800" dirty="0">
                <a:latin typeface="Atkinson Hyperlegible" pitchFamily="50" charset="0"/>
              </a:rPr>
              <a:t> which proves to other businesses that it is a valid non-profit.</a:t>
            </a:r>
          </a:p>
        </p:txBody>
      </p:sp>
    </p:spTree>
    <p:extLst>
      <p:ext uri="{BB962C8B-B14F-4D97-AF65-F5344CB8AC3E}">
        <p14:creationId xmlns:p14="http://schemas.microsoft.com/office/powerpoint/2010/main" val="98875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B2006A27-AAF1-EAEB-B065-C94D62CFC86A}"/>
              </a:ext>
            </a:extLst>
          </p:cNvPr>
          <p:cNvSpPr txBox="1">
            <a:spLocks/>
          </p:cNvSpPr>
          <p:nvPr/>
        </p:nvSpPr>
        <p:spPr>
          <a:xfrm>
            <a:off x="138335" y="879992"/>
            <a:ext cx="8797235" cy="5593171"/>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tkinson Hyperlegible" pitchFamily="50" charset="0"/>
              </a:rPr>
              <a:t>Each PTA must purchase a minimum of 30 PTA memberships from LAPTA (which includes National PTA dues as well). </a:t>
            </a:r>
          </a:p>
          <a:p>
            <a:r>
              <a:rPr lang="en-US" dirty="0">
                <a:latin typeface="Atkinson Hyperlegible" pitchFamily="50" charset="0"/>
              </a:rPr>
              <a:t>The PTA is obligated to submit dues to LAPTA and National PTA for each person that joins their PTA. The total dues for both is $3.50 per person. LAPTA retains $1.25 and then submits to National PTA $2.25 per person on behalf of the Local PTA Units.</a:t>
            </a:r>
          </a:p>
          <a:p>
            <a:r>
              <a:rPr lang="en-US" sz="2700" dirty="0">
                <a:latin typeface="Atkinson Hyperlegible" pitchFamily="50" charset="0"/>
              </a:rPr>
              <a:t>To submit dues, go to </a:t>
            </a:r>
            <a:r>
              <a:rPr lang="en-US" sz="2700" b="1" dirty="0">
                <a:latin typeface="Atkinson Hyperlegible" pitchFamily="50" charset="0"/>
              </a:rPr>
              <a:t>LouisianaPTA.org/membership </a:t>
            </a:r>
            <a:r>
              <a:rPr lang="en-US" sz="2700" dirty="0">
                <a:latin typeface="Atkinson Hyperlegible" pitchFamily="50" charset="0"/>
              </a:rPr>
              <a:t>and follow the link to Submit Member Dues through CheddarUp.</a:t>
            </a:r>
          </a:p>
          <a:p>
            <a:r>
              <a:rPr lang="en-US" b="1" dirty="0">
                <a:latin typeface="Atkinson Hyperlegible" pitchFamily="50" charset="0"/>
              </a:rPr>
              <a:t>For the AA Report, upload the email confirmation of purchase. </a:t>
            </a:r>
            <a:r>
              <a:rPr lang="en-US" dirty="0">
                <a:latin typeface="Atkinson Hyperlegible" pitchFamily="50" charset="0"/>
              </a:rPr>
              <a:t>Save it as a PDF, Word doc,  screen shot, etc. </a:t>
            </a:r>
          </a:p>
          <a:p>
            <a:endParaRPr lang="en-US" dirty="0">
              <a:latin typeface="Atkinson Hyperlegible" pitchFamily="50" charset="0"/>
            </a:endParaRPr>
          </a:p>
        </p:txBody>
      </p:sp>
      <p:sp>
        <p:nvSpPr>
          <p:cNvPr id="12" name="Title 1">
            <a:extLst>
              <a:ext uri="{FF2B5EF4-FFF2-40B4-BE49-F238E27FC236}">
                <a16:creationId xmlns:a16="http://schemas.microsoft.com/office/drawing/2014/main" id="{34F3027B-B23F-EF52-E938-AFBB26B76C91}"/>
              </a:ext>
            </a:extLst>
          </p:cNvPr>
          <p:cNvSpPr txBox="1">
            <a:spLocks/>
          </p:cNvSpPr>
          <p:nvPr/>
        </p:nvSpPr>
        <p:spPr>
          <a:xfrm>
            <a:off x="138335" y="154350"/>
            <a:ext cx="8059328" cy="72564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Josefin Sans" panose="00000500000000000000" pitchFamily="2" charset="0"/>
              </a:rPr>
              <a:t>1.) Membership</a:t>
            </a:r>
          </a:p>
        </p:txBody>
      </p:sp>
    </p:spTree>
    <p:extLst>
      <p:ext uri="{BB962C8B-B14F-4D97-AF65-F5344CB8AC3E}">
        <p14:creationId xmlns:p14="http://schemas.microsoft.com/office/powerpoint/2010/main" val="3351002011"/>
      </p:ext>
    </p:extLst>
  </p:cSld>
  <p:clrMapOvr>
    <a:masterClrMapping/>
  </p:clrMapOvr>
</p:sld>
</file>

<file path=ppt/theme/theme1.xml><?xml version="1.0" encoding="utf-8"?>
<a:theme xmlns:a="http://schemas.openxmlformats.org/drawingml/2006/main" name="Fra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677</TotalTime>
  <Words>1909</Words>
  <Application>Microsoft Office PowerPoint</Application>
  <PresentationFormat>Letter Paper (8.5x11 in)</PresentationFormat>
  <Paragraphs>122</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 Nova</vt:lpstr>
      <vt:lpstr>Atkinson Hyperlegible</vt:lpstr>
      <vt:lpstr>Calibri</vt:lpstr>
      <vt:lpstr>Congenial</vt:lpstr>
      <vt:lpstr>Congenial Light</vt:lpstr>
      <vt:lpstr>Corbel</vt:lpstr>
      <vt:lpstr>Google Sans</vt:lpstr>
      <vt:lpstr>Josefin Sans</vt:lpstr>
      <vt:lpstr>Wingdings 2</vt:lpstr>
      <vt:lpstr>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Hale</dc:creator>
  <cp:lastModifiedBy>Beth Maillho</cp:lastModifiedBy>
  <cp:revision>17</cp:revision>
  <cp:lastPrinted>2023-08-02T23:09:00Z</cp:lastPrinted>
  <dcterms:created xsi:type="dcterms:W3CDTF">2023-03-19T00:09:26Z</dcterms:created>
  <dcterms:modified xsi:type="dcterms:W3CDTF">2023-08-29T19:01:40Z</dcterms:modified>
</cp:coreProperties>
</file>