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0"/>
  </p:notesMasterIdLst>
  <p:handoutMasterIdLst>
    <p:handoutMasterId r:id="rId31"/>
  </p:handoutMasterIdLst>
  <p:sldIdLst>
    <p:sldId id="263" r:id="rId5"/>
    <p:sldId id="270" r:id="rId6"/>
    <p:sldId id="470" r:id="rId7"/>
    <p:sldId id="436" r:id="rId8"/>
    <p:sldId id="472" r:id="rId9"/>
    <p:sldId id="474" r:id="rId10"/>
    <p:sldId id="511" r:id="rId11"/>
    <p:sldId id="507" r:id="rId12"/>
    <p:sldId id="479" r:id="rId13"/>
    <p:sldId id="499" r:id="rId14"/>
    <p:sldId id="516" r:id="rId15"/>
    <p:sldId id="519" r:id="rId16"/>
    <p:sldId id="520" r:id="rId17"/>
    <p:sldId id="509" r:id="rId18"/>
    <p:sldId id="500" r:id="rId19"/>
    <p:sldId id="501" r:id="rId20"/>
    <p:sldId id="502" r:id="rId21"/>
    <p:sldId id="503" r:id="rId22"/>
    <p:sldId id="504" r:id="rId23"/>
    <p:sldId id="505" r:id="rId24"/>
    <p:sldId id="506" r:id="rId25"/>
    <p:sldId id="514" r:id="rId26"/>
    <p:sldId id="496" r:id="rId27"/>
    <p:sldId id="497" r:id="rId28"/>
    <p:sldId id="498" r:id="rId29"/>
  </p:sldIdLst>
  <p:sldSz cx="9144000" cy="6858000" type="screen4x3"/>
  <p:notesSz cx="9309100" cy="7023100"/>
  <p:defaultTex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llie Miller" initials="EM" lastIdx="4" clrIdx="0">
    <p:extLst>
      <p:ext uri="{19B8F6BF-5375-455C-9EA6-DF929625EA0E}">
        <p15:presenceInfo xmlns:p15="http://schemas.microsoft.com/office/powerpoint/2012/main" userId="S-1-5-21-918573013-896543284-2314745164-8706" providerId="AD"/>
      </p:ext>
    </p:extLst>
  </p:cmAuthor>
  <p:cmAuthor id="2" name="Amy Weinberg" initials="AW" lastIdx="20" clrIdx="1">
    <p:extLst>
      <p:ext uri="{19B8F6BF-5375-455C-9EA6-DF929625EA0E}">
        <p15:presenceInfo xmlns:p15="http://schemas.microsoft.com/office/powerpoint/2012/main" userId="S-1-5-21-918573013-896543284-2314745164-8631" providerId="AD"/>
      </p:ext>
    </p:extLst>
  </p:cmAuthor>
  <p:cmAuthor id="3" name="Amy Weinberg" initials="AW [2]" lastIdx="1" clrIdx="2">
    <p:extLst>
      <p:ext uri="{19B8F6BF-5375-455C-9EA6-DF929625EA0E}">
        <p15:presenceInfo xmlns:p15="http://schemas.microsoft.com/office/powerpoint/2012/main" userId="S::aweinberg@pta.org::4a5e8102-891d-4d50-ac87-a845e4a4f4c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A383A"/>
    <a:srgbClr val="E0B72F"/>
    <a:srgbClr val="FAF7F8"/>
    <a:srgbClr val="E0B930"/>
    <a:srgbClr val="A93839"/>
    <a:srgbClr val="E0B830"/>
    <a:srgbClr val="07477F"/>
    <a:srgbClr val="FCF339"/>
    <a:srgbClr val="CEAA46"/>
    <a:srgbClr val="724C2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CEA5002-2694-47A5-9C8E-FF7B405479BD}" v="3" dt="2023-08-08T19:19:35.27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603" autoAdjust="0"/>
    <p:restoredTop sz="86444" autoAdjust="0"/>
  </p:normalViewPr>
  <p:slideViewPr>
    <p:cSldViewPr snapToGrid="0" snapToObjects="1">
      <p:cViewPr>
        <p:scale>
          <a:sx n="71" d="100"/>
          <a:sy n="71" d="100"/>
        </p:scale>
        <p:origin x="878" y="55"/>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notesViewPr>
    <p:cSldViewPr snapToGrid="0" snapToObjects="1">
      <p:cViewPr varScale="1">
        <p:scale>
          <a:sx n="89" d="100"/>
          <a:sy n="89" d="100"/>
        </p:scale>
        <p:origin x="3564" y="10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commentAuthors" Target="commentAuthors.xml"/><Relationship Id="rId37"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eth Maillho" userId="2ea77857-dcdf-47dd-a4d7-ab9d287c50c5" providerId="ADAL" clId="{2CEA5002-2694-47A5-9C8E-FF7B405479BD}"/>
    <pc:docChg chg="modSld modNotesMaster modHandout">
      <pc:chgData name="Beth Maillho" userId="2ea77857-dcdf-47dd-a4d7-ab9d287c50c5" providerId="ADAL" clId="{2CEA5002-2694-47A5-9C8E-FF7B405479BD}" dt="2023-08-08T19:19:35.273" v="4"/>
      <pc:docMkLst>
        <pc:docMk/>
      </pc:docMkLst>
      <pc:sldChg chg="modSp mod">
        <pc:chgData name="Beth Maillho" userId="2ea77857-dcdf-47dd-a4d7-ab9d287c50c5" providerId="ADAL" clId="{2CEA5002-2694-47A5-9C8E-FF7B405479BD}" dt="2023-08-08T19:17:43.652" v="0" actId="1076"/>
        <pc:sldMkLst>
          <pc:docMk/>
          <pc:sldMk cId="1048771062" sldId="474"/>
        </pc:sldMkLst>
        <pc:picChg chg="mod">
          <ac:chgData name="Beth Maillho" userId="2ea77857-dcdf-47dd-a4d7-ab9d287c50c5" providerId="ADAL" clId="{2CEA5002-2694-47A5-9C8E-FF7B405479BD}" dt="2023-08-08T19:17:43.652" v="0" actId="1076"/>
          <ac:picMkLst>
            <pc:docMk/>
            <pc:sldMk cId="1048771062" sldId="474"/>
            <ac:picMk id="12" creationId="{1DE15A07-ED7E-4432-B16F-EEB3F1E08CD9}"/>
          </ac:picMkLst>
        </pc:picChg>
      </pc:sldChg>
      <pc:sldChg chg="modSp mod">
        <pc:chgData name="Beth Maillho" userId="2ea77857-dcdf-47dd-a4d7-ab9d287c50c5" providerId="ADAL" clId="{2CEA5002-2694-47A5-9C8E-FF7B405479BD}" dt="2023-08-08T19:18:08.285" v="1" actId="20577"/>
        <pc:sldMkLst>
          <pc:docMk/>
          <pc:sldMk cId="801504521" sldId="516"/>
        </pc:sldMkLst>
        <pc:spChg chg="mod">
          <ac:chgData name="Beth Maillho" userId="2ea77857-dcdf-47dd-a4d7-ab9d287c50c5" providerId="ADAL" clId="{2CEA5002-2694-47A5-9C8E-FF7B405479BD}" dt="2023-08-08T19:18:08.285" v="1" actId="20577"/>
          <ac:spMkLst>
            <pc:docMk/>
            <pc:sldMk cId="801504521" sldId="516"/>
            <ac:spMk id="8" creationId="{5046E99F-F8DF-48EB-A038-9C55F8EAA816}"/>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3AF8643-50C5-40FA-B819-E920E35BAF8F}"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5931F908-5D4D-4CF4-B62D-5105445EE37C}">
      <dgm:prSet/>
      <dgm:spPr/>
      <dgm:t>
        <a:bodyPr/>
        <a:lstStyle/>
        <a:p>
          <a:r>
            <a:rPr lang="en-US" dirty="0"/>
            <a:t>PTA Development Training</a:t>
          </a:r>
        </a:p>
      </dgm:t>
    </dgm:pt>
    <dgm:pt modelId="{B190C184-B1E7-4341-8B44-3E1E811B0261}" type="parTrans" cxnId="{0E98E3DF-C0AE-4A19-86D7-EDAF6EE44B8A}">
      <dgm:prSet/>
      <dgm:spPr/>
      <dgm:t>
        <a:bodyPr/>
        <a:lstStyle/>
        <a:p>
          <a:endParaRPr lang="en-US"/>
        </a:p>
      </dgm:t>
    </dgm:pt>
    <dgm:pt modelId="{633A18E1-1EAF-42FE-903E-DE916F828DA5}" type="sibTrans" cxnId="{0E98E3DF-C0AE-4A19-86D7-EDAF6EE44B8A}">
      <dgm:prSet/>
      <dgm:spPr/>
      <dgm:t>
        <a:bodyPr/>
        <a:lstStyle/>
        <a:p>
          <a:endParaRPr lang="en-US"/>
        </a:p>
      </dgm:t>
    </dgm:pt>
    <dgm:pt modelId="{833A8D55-4AB0-4DF7-8704-14DB066CD68A}">
      <dgm:prSet/>
      <dgm:spPr/>
      <dgm:t>
        <a:bodyPr/>
        <a:lstStyle/>
        <a:p>
          <a:r>
            <a:rPr lang="en-US" dirty="0"/>
            <a:t>Reflections Program 23-24 Introduction </a:t>
          </a:r>
        </a:p>
      </dgm:t>
    </dgm:pt>
    <dgm:pt modelId="{DE87615E-C718-4891-8B89-C21398C1FC02}" type="parTrans" cxnId="{D8C68537-0DB2-4CD7-B3E9-E73BBC265379}">
      <dgm:prSet/>
      <dgm:spPr/>
      <dgm:t>
        <a:bodyPr/>
        <a:lstStyle/>
        <a:p>
          <a:endParaRPr lang="en-US"/>
        </a:p>
      </dgm:t>
    </dgm:pt>
    <dgm:pt modelId="{04F787FA-0FFE-4AB8-B48B-3B48E015F0D9}" type="sibTrans" cxnId="{D8C68537-0DB2-4CD7-B3E9-E73BBC265379}">
      <dgm:prSet/>
      <dgm:spPr/>
      <dgm:t>
        <a:bodyPr/>
        <a:lstStyle/>
        <a:p>
          <a:endParaRPr lang="en-US"/>
        </a:p>
      </dgm:t>
    </dgm:pt>
    <dgm:pt modelId="{261CB7D5-4010-43A4-A8DE-0636ACA0028E}">
      <dgm:prSet/>
      <dgm:spPr/>
      <dgm:t>
        <a:bodyPr/>
        <a:lstStyle/>
        <a:p>
          <a:r>
            <a:rPr lang="en-US" b="1" dirty="0">
              <a:solidFill>
                <a:schemeClr val="tx1"/>
              </a:solidFill>
              <a:effectLst/>
              <a:latin typeface="Arial" panose="020B0604020202020204" pitchFamily="34" charset="0"/>
              <a:ea typeface="Calibri" panose="020F0502020204030204" pitchFamily="34" charset="0"/>
              <a:cs typeface="Arial" panose="020B0604020202020204" pitchFamily="34" charset="0"/>
            </a:rPr>
            <a:t>I Am Hopeful Because……..</a:t>
          </a:r>
          <a:endParaRPr lang="en-US" dirty="0">
            <a:solidFill>
              <a:schemeClr val="tx1"/>
            </a:solidFill>
          </a:endParaRPr>
        </a:p>
      </dgm:t>
    </dgm:pt>
    <dgm:pt modelId="{0BA5D7A0-3A67-479F-9555-3957679305DA}" type="parTrans" cxnId="{68263FCF-6573-4F57-BEEB-C9D2E65C8AFE}">
      <dgm:prSet/>
      <dgm:spPr/>
      <dgm:t>
        <a:bodyPr/>
        <a:lstStyle/>
        <a:p>
          <a:endParaRPr lang="en-US"/>
        </a:p>
      </dgm:t>
    </dgm:pt>
    <dgm:pt modelId="{CDE3370D-D3FD-4374-AE02-29170D7473CE}" type="sibTrans" cxnId="{68263FCF-6573-4F57-BEEB-C9D2E65C8AFE}">
      <dgm:prSet/>
      <dgm:spPr/>
      <dgm:t>
        <a:bodyPr/>
        <a:lstStyle/>
        <a:p>
          <a:endParaRPr lang="en-US"/>
        </a:p>
      </dgm:t>
    </dgm:pt>
    <dgm:pt modelId="{935C115D-AFA6-4FB8-804B-35319DCDFB7A}" type="pres">
      <dgm:prSet presAssocID="{53AF8643-50C5-40FA-B819-E920E35BAF8F}" presName="vert0" presStyleCnt="0">
        <dgm:presLayoutVars>
          <dgm:dir/>
          <dgm:animOne val="branch"/>
          <dgm:animLvl val="lvl"/>
        </dgm:presLayoutVars>
      </dgm:prSet>
      <dgm:spPr/>
    </dgm:pt>
    <dgm:pt modelId="{AEF76904-3239-474A-9FD7-983D41DFC1FB}" type="pres">
      <dgm:prSet presAssocID="{5931F908-5D4D-4CF4-B62D-5105445EE37C}" presName="thickLine" presStyleLbl="alignNode1" presStyleIdx="0" presStyleCnt="3"/>
      <dgm:spPr/>
    </dgm:pt>
    <dgm:pt modelId="{1F5BD77F-6003-4425-B768-3B808AB2538E}" type="pres">
      <dgm:prSet presAssocID="{5931F908-5D4D-4CF4-B62D-5105445EE37C}" presName="horz1" presStyleCnt="0"/>
      <dgm:spPr/>
    </dgm:pt>
    <dgm:pt modelId="{7F55485F-CE1E-4A55-81C6-E0FEAC04477C}" type="pres">
      <dgm:prSet presAssocID="{5931F908-5D4D-4CF4-B62D-5105445EE37C}" presName="tx1" presStyleLbl="revTx" presStyleIdx="0" presStyleCnt="3"/>
      <dgm:spPr/>
    </dgm:pt>
    <dgm:pt modelId="{DBDD65B0-5B7D-4187-87F2-1FE9F5C0CDA7}" type="pres">
      <dgm:prSet presAssocID="{5931F908-5D4D-4CF4-B62D-5105445EE37C}" presName="vert1" presStyleCnt="0"/>
      <dgm:spPr/>
    </dgm:pt>
    <dgm:pt modelId="{2C31F680-F74A-449F-8865-CA54196E892F}" type="pres">
      <dgm:prSet presAssocID="{833A8D55-4AB0-4DF7-8704-14DB066CD68A}" presName="thickLine" presStyleLbl="alignNode1" presStyleIdx="1" presStyleCnt="3"/>
      <dgm:spPr/>
    </dgm:pt>
    <dgm:pt modelId="{E8DEB78F-ACD9-4159-80BF-EBE16DAEBA12}" type="pres">
      <dgm:prSet presAssocID="{833A8D55-4AB0-4DF7-8704-14DB066CD68A}" presName="horz1" presStyleCnt="0"/>
      <dgm:spPr/>
    </dgm:pt>
    <dgm:pt modelId="{50AB2D15-998C-445C-8F69-27A7763E1EDA}" type="pres">
      <dgm:prSet presAssocID="{833A8D55-4AB0-4DF7-8704-14DB066CD68A}" presName="tx1" presStyleLbl="revTx" presStyleIdx="1" presStyleCnt="3"/>
      <dgm:spPr/>
    </dgm:pt>
    <dgm:pt modelId="{1E9B58C8-6AB1-4254-8092-39BCC79C39A2}" type="pres">
      <dgm:prSet presAssocID="{833A8D55-4AB0-4DF7-8704-14DB066CD68A}" presName="vert1" presStyleCnt="0"/>
      <dgm:spPr/>
    </dgm:pt>
    <dgm:pt modelId="{47F15DB5-15E1-4F88-9427-EADDC4372EB8}" type="pres">
      <dgm:prSet presAssocID="{261CB7D5-4010-43A4-A8DE-0636ACA0028E}" presName="thickLine" presStyleLbl="alignNode1" presStyleIdx="2" presStyleCnt="3"/>
      <dgm:spPr/>
    </dgm:pt>
    <dgm:pt modelId="{6D38C690-D9B1-4D13-9E1D-D76530D7B065}" type="pres">
      <dgm:prSet presAssocID="{261CB7D5-4010-43A4-A8DE-0636ACA0028E}" presName="horz1" presStyleCnt="0"/>
      <dgm:spPr/>
    </dgm:pt>
    <dgm:pt modelId="{BA289B55-2184-4B17-AEBD-0ADE2B72499C}" type="pres">
      <dgm:prSet presAssocID="{261CB7D5-4010-43A4-A8DE-0636ACA0028E}" presName="tx1" presStyleLbl="revTx" presStyleIdx="2" presStyleCnt="3"/>
      <dgm:spPr/>
    </dgm:pt>
    <dgm:pt modelId="{2B6668B4-75A9-466B-A6D1-07E5CBF546CA}" type="pres">
      <dgm:prSet presAssocID="{261CB7D5-4010-43A4-A8DE-0636ACA0028E}" presName="vert1" presStyleCnt="0"/>
      <dgm:spPr/>
    </dgm:pt>
  </dgm:ptLst>
  <dgm:cxnLst>
    <dgm:cxn modelId="{707E5802-9069-4EFB-ADAC-10F5112D35D5}" type="presOf" srcId="{5931F908-5D4D-4CF4-B62D-5105445EE37C}" destId="{7F55485F-CE1E-4A55-81C6-E0FEAC04477C}" srcOrd="0" destOrd="0" presId="urn:microsoft.com/office/officeart/2008/layout/LinedList"/>
    <dgm:cxn modelId="{6F6FA516-C864-49C7-A34A-9A34AB7E754C}" type="presOf" srcId="{833A8D55-4AB0-4DF7-8704-14DB066CD68A}" destId="{50AB2D15-998C-445C-8F69-27A7763E1EDA}" srcOrd="0" destOrd="0" presId="urn:microsoft.com/office/officeart/2008/layout/LinedList"/>
    <dgm:cxn modelId="{D8C68537-0DB2-4CD7-B3E9-E73BBC265379}" srcId="{53AF8643-50C5-40FA-B819-E920E35BAF8F}" destId="{833A8D55-4AB0-4DF7-8704-14DB066CD68A}" srcOrd="1" destOrd="0" parTransId="{DE87615E-C718-4891-8B89-C21398C1FC02}" sibTransId="{04F787FA-0FFE-4AB8-B48B-3B48E015F0D9}"/>
    <dgm:cxn modelId="{7CCC4038-4951-40A8-B8F9-E0D5B7BC01E6}" type="presOf" srcId="{53AF8643-50C5-40FA-B819-E920E35BAF8F}" destId="{935C115D-AFA6-4FB8-804B-35319DCDFB7A}" srcOrd="0" destOrd="0" presId="urn:microsoft.com/office/officeart/2008/layout/LinedList"/>
    <dgm:cxn modelId="{45F44870-4729-404B-8EF4-559814F72004}" type="presOf" srcId="{261CB7D5-4010-43A4-A8DE-0636ACA0028E}" destId="{BA289B55-2184-4B17-AEBD-0ADE2B72499C}" srcOrd="0" destOrd="0" presId="urn:microsoft.com/office/officeart/2008/layout/LinedList"/>
    <dgm:cxn modelId="{68263FCF-6573-4F57-BEEB-C9D2E65C8AFE}" srcId="{53AF8643-50C5-40FA-B819-E920E35BAF8F}" destId="{261CB7D5-4010-43A4-A8DE-0636ACA0028E}" srcOrd="2" destOrd="0" parTransId="{0BA5D7A0-3A67-479F-9555-3957679305DA}" sibTransId="{CDE3370D-D3FD-4374-AE02-29170D7473CE}"/>
    <dgm:cxn modelId="{0E98E3DF-C0AE-4A19-86D7-EDAF6EE44B8A}" srcId="{53AF8643-50C5-40FA-B819-E920E35BAF8F}" destId="{5931F908-5D4D-4CF4-B62D-5105445EE37C}" srcOrd="0" destOrd="0" parTransId="{B190C184-B1E7-4341-8B44-3E1E811B0261}" sibTransId="{633A18E1-1EAF-42FE-903E-DE916F828DA5}"/>
    <dgm:cxn modelId="{9D5E3EE9-B81D-498E-9178-970DF75F9B0A}" type="presParOf" srcId="{935C115D-AFA6-4FB8-804B-35319DCDFB7A}" destId="{AEF76904-3239-474A-9FD7-983D41DFC1FB}" srcOrd="0" destOrd="0" presId="urn:microsoft.com/office/officeart/2008/layout/LinedList"/>
    <dgm:cxn modelId="{16540EA8-2767-4FEB-A609-7E9B1AB5A2C8}" type="presParOf" srcId="{935C115D-AFA6-4FB8-804B-35319DCDFB7A}" destId="{1F5BD77F-6003-4425-B768-3B808AB2538E}" srcOrd="1" destOrd="0" presId="urn:microsoft.com/office/officeart/2008/layout/LinedList"/>
    <dgm:cxn modelId="{5B3A6238-BAB3-4234-AF52-6BDC083718C3}" type="presParOf" srcId="{1F5BD77F-6003-4425-B768-3B808AB2538E}" destId="{7F55485F-CE1E-4A55-81C6-E0FEAC04477C}" srcOrd="0" destOrd="0" presId="urn:microsoft.com/office/officeart/2008/layout/LinedList"/>
    <dgm:cxn modelId="{A3519801-E5FA-4839-899E-E1886492FA2C}" type="presParOf" srcId="{1F5BD77F-6003-4425-B768-3B808AB2538E}" destId="{DBDD65B0-5B7D-4187-87F2-1FE9F5C0CDA7}" srcOrd="1" destOrd="0" presId="urn:microsoft.com/office/officeart/2008/layout/LinedList"/>
    <dgm:cxn modelId="{09D27A58-68F3-4CB9-9473-DEE09688CC0B}" type="presParOf" srcId="{935C115D-AFA6-4FB8-804B-35319DCDFB7A}" destId="{2C31F680-F74A-449F-8865-CA54196E892F}" srcOrd="2" destOrd="0" presId="urn:microsoft.com/office/officeart/2008/layout/LinedList"/>
    <dgm:cxn modelId="{E2368BC4-0049-4225-AA49-0D6AE5F8D83E}" type="presParOf" srcId="{935C115D-AFA6-4FB8-804B-35319DCDFB7A}" destId="{E8DEB78F-ACD9-4159-80BF-EBE16DAEBA12}" srcOrd="3" destOrd="0" presId="urn:microsoft.com/office/officeart/2008/layout/LinedList"/>
    <dgm:cxn modelId="{C4D146F1-A253-4D47-B3CB-34B347563BD9}" type="presParOf" srcId="{E8DEB78F-ACD9-4159-80BF-EBE16DAEBA12}" destId="{50AB2D15-998C-445C-8F69-27A7763E1EDA}" srcOrd="0" destOrd="0" presId="urn:microsoft.com/office/officeart/2008/layout/LinedList"/>
    <dgm:cxn modelId="{AED58CC2-1E93-4172-A604-F90033C4545D}" type="presParOf" srcId="{E8DEB78F-ACD9-4159-80BF-EBE16DAEBA12}" destId="{1E9B58C8-6AB1-4254-8092-39BCC79C39A2}" srcOrd="1" destOrd="0" presId="urn:microsoft.com/office/officeart/2008/layout/LinedList"/>
    <dgm:cxn modelId="{0AE23D05-07EC-41DB-93B1-4CE9E2C7BAB7}" type="presParOf" srcId="{935C115D-AFA6-4FB8-804B-35319DCDFB7A}" destId="{47F15DB5-15E1-4F88-9427-EADDC4372EB8}" srcOrd="4" destOrd="0" presId="urn:microsoft.com/office/officeart/2008/layout/LinedList"/>
    <dgm:cxn modelId="{086347A6-6FD6-4E48-ACAE-6ADB75391486}" type="presParOf" srcId="{935C115D-AFA6-4FB8-804B-35319DCDFB7A}" destId="{6D38C690-D9B1-4D13-9E1D-D76530D7B065}" srcOrd="5" destOrd="0" presId="urn:microsoft.com/office/officeart/2008/layout/LinedList"/>
    <dgm:cxn modelId="{BA80DF56-2540-49D4-A1E0-54696FF2A637}" type="presParOf" srcId="{6D38C690-D9B1-4D13-9E1D-D76530D7B065}" destId="{BA289B55-2184-4B17-AEBD-0ADE2B72499C}" srcOrd="0" destOrd="0" presId="urn:microsoft.com/office/officeart/2008/layout/LinedList"/>
    <dgm:cxn modelId="{310423EA-105E-42C8-8D40-203407D16F55}" type="presParOf" srcId="{6D38C690-D9B1-4D13-9E1D-D76530D7B065}" destId="{2B6668B4-75A9-466B-A6D1-07E5CBF546CA}"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462E70A-BD5C-4ABA-A5C7-BB183F94E14A}" type="doc">
      <dgm:prSet loTypeId="urn:microsoft.com/office/officeart/2005/8/layout/hierarchy1" loCatId="hierarchy" qsTypeId="urn:microsoft.com/office/officeart/2005/8/quickstyle/simple1" qsCatId="simple" csTypeId="urn:microsoft.com/office/officeart/2005/8/colors/accent1_2" csCatId="accent1"/>
      <dgm:spPr/>
      <dgm:t>
        <a:bodyPr/>
        <a:lstStyle/>
        <a:p>
          <a:endParaRPr lang="en-US"/>
        </a:p>
      </dgm:t>
    </dgm:pt>
    <dgm:pt modelId="{7837EF59-726F-40EF-AF17-586333C07593}">
      <dgm:prSet/>
      <dgm:spPr/>
      <dgm:t>
        <a:bodyPr/>
        <a:lstStyle/>
        <a:p>
          <a:r>
            <a:rPr lang="en-US" b="1" dirty="0">
              <a:latin typeface="Arial" panose="020B0604020202020204" pitchFamily="34" charset="0"/>
              <a:cs typeface="Arial" panose="020B0604020202020204" pitchFamily="34" charset="0"/>
            </a:rPr>
            <a:t>Why are we here?  Mission: </a:t>
          </a:r>
          <a:endParaRPr lang="en-US" dirty="0">
            <a:latin typeface="Arial" panose="020B0604020202020204" pitchFamily="34" charset="0"/>
            <a:cs typeface="Arial" panose="020B0604020202020204" pitchFamily="34" charset="0"/>
          </a:endParaRPr>
        </a:p>
      </dgm:t>
    </dgm:pt>
    <dgm:pt modelId="{2D5A6137-3F01-4947-A142-C9A7692148A4}" type="parTrans" cxnId="{D572FA8A-31FE-48EB-8E53-8F3D670F3F0E}">
      <dgm:prSet/>
      <dgm:spPr/>
      <dgm:t>
        <a:bodyPr/>
        <a:lstStyle/>
        <a:p>
          <a:endParaRPr lang="en-US"/>
        </a:p>
      </dgm:t>
    </dgm:pt>
    <dgm:pt modelId="{9ABBE8D9-0B26-4575-8204-F6177C7A3997}" type="sibTrans" cxnId="{D572FA8A-31FE-48EB-8E53-8F3D670F3F0E}">
      <dgm:prSet/>
      <dgm:spPr/>
      <dgm:t>
        <a:bodyPr/>
        <a:lstStyle/>
        <a:p>
          <a:endParaRPr lang="en-US"/>
        </a:p>
      </dgm:t>
    </dgm:pt>
    <dgm:pt modelId="{56DE75C2-5A66-4D4F-A704-AEE458BD60E6}">
      <dgm:prSet/>
      <dgm:spPr/>
      <dgm:t>
        <a:bodyPr/>
        <a:lstStyle/>
        <a:p>
          <a:r>
            <a:rPr lang="en-US" dirty="0">
              <a:latin typeface="Arial" panose="020B0604020202020204" pitchFamily="34" charset="0"/>
              <a:cs typeface="Arial" panose="020B0604020202020204" pitchFamily="34" charset="0"/>
            </a:rPr>
            <a:t>To make every child's potential a reality by engaging and empowering families and communities to advocate for all children. </a:t>
          </a:r>
        </a:p>
      </dgm:t>
    </dgm:pt>
    <dgm:pt modelId="{9C4DC03E-392C-4F28-A329-0CF627DAAC96}" type="parTrans" cxnId="{10B117A5-CBE3-4FD8-986A-8D279E8AA6B1}">
      <dgm:prSet/>
      <dgm:spPr/>
      <dgm:t>
        <a:bodyPr/>
        <a:lstStyle/>
        <a:p>
          <a:endParaRPr lang="en-US"/>
        </a:p>
      </dgm:t>
    </dgm:pt>
    <dgm:pt modelId="{BD35BE1F-6044-4706-B44A-7A9962E74090}" type="sibTrans" cxnId="{10B117A5-CBE3-4FD8-986A-8D279E8AA6B1}">
      <dgm:prSet/>
      <dgm:spPr/>
      <dgm:t>
        <a:bodyPr/>
        <a:lstStyle/>
        <a:p>
          <a:endParaRPr lang="en-US"/>
        </a:p>
      </dgm:t>
    </dgm:pt>
    <dgm:pt modelId="{B3E15900-6B65-48FB-95DB-5924E8DBE1C6}" type="pres">
      <dgm:prSet presAssocID="{D462E70A-BD5C-4ABA-A5C7-BB183F94E14A}" presName="hierChild1" presStyleCnt="0">
        <dgm:presLayoutVars>
          <dgm:chPref val="1"/>
          <dgm:dir/>
          <dgm:animOne val="branch"/>
          <dgm:animLvl val="lvl"/>
          <dgm:resizeHandles/>
        </dgm:presLayoutVars>
      </dgm:prSet>
      <dgm:spPr/>
    </dgm:pt>
    <dgm:pt modelId="{A29C706A-3D51-4298-A7E8-471AD5384F4E}" type="pres">
      <dgm:prSet presAssocID="{7837EF59-726F-40EF-AF17-586333C07593}" presName="hierRoot1" presStyleCnt="0"/>
      <dgm:spPr/>
    </dgm:pt>
    <dgm:pt modelId="{708EAA5A-FCB7-407D-803A-E40B05B17D84}" type="pres">
      <dgm:prSet presAssocID="{7837EF59-726F-40EF-AF17-586333C07593}" presName="composite" presStyleCnt="0"/>
      <dgm:spPr/>
    </dgm:pt>
    <dgm:pt modelId="{C6ABE731-A3DD-40B4-8650-A80F2975219F}" type="pres">
      <dgm:prSet presAssocID="{7837EF59-726F-40EF-AF17-586333C07593}" presName="background" presStyleLbl="node0" presStyleIdx="0" presStyleCnt="2"/>
      <dgm:spPr/>
    </dgm:pt>
    <dgm:pt modelId="{442D2CBA-C43F-4D9D-9104-85147F6EE644}" type="pres">
      <dgm:prSet presAssocID="{7837EF59-726F-40EF-AF17-586333C07593}" presName="text" presStyleLbl="fgAcc0" presStyleIdx="0" presStyleCnt="2">
        <dgm:presLayoutVars>
          <dgm:chPref val="3"/>
        </dgm:presLayoutVars>
      </dgm:prSet>
      <dgm:spPr/>
    </dgm:pt>
    <dgm:pt modelId="{1CBBEA16-5055-4956-97C4-678B5F5B4D5C}" type="pres">
      <dgm:prSet presAssocID="{7837EF59-726F-40EF-AF17-586333C07593}" presName="hierChild2" presStyleCnt="0"/>
      <dgm:spPr/>
    </dgm:pt>
    <dgm:pt modelId="{A1F79350-A41D-482E-814A-B288084FFB4A}" type="pres">
      <dgm:prSet presAssocID="{56DE75C2-5A66-4D4F-A704-AEE458BD60E6}" presName="hierRoot1" presStyleCnt="0"/>
      <dgm:spPr/>
    </dgm:pt>
    <dgm:pt modelId="{8F11DD98-78BB-4E0F-A22C-471120DE92F4}" type="pres">
      <dgm:prSet presAssocID="{56DE75C2-5A66-4D4F-A704-AEE458BD60E6}" presName="composite" presStyleCnt="0"/>
      <dgm:spPr/>
    </dgm:pt>
    <dgm:pt modelId="{8A4F9A0B-01E9-4FDE-B82F-1C8D42B111A3}" type="pres">
      <dgm:prSet presAssocID="{56DE75C2-5A66-4D4F-A704-AEE458BD60E6}" presName="background" presStyleLbl="node0" presStyleIdx="1" presStyleCnt="2"/>
      <dgm:spPr/>
    </dgm:pt>
    <dgm:pt modelId="{8B0D29DE-F8CC-47FD-B2D5-F911939C3E17}" type="pres">
      <dgm:prSet presAssocID="{56DE75C2-5A66-4D4F-A704-AEE458BD60E6}" presName="text" presStyleLbl="fgAcc0" presStyleIdx="1" presStyleCnt="2">
        <dgm:presLayoutVars>
          <dgm:chPref val="3"/>
        </dgm:presLayoutVars>
      </dgm:prSet>
      <dgm:spPr/>
    </dgm:pt>
    <dgm:pt modelId="{B1F5B9AF-B418-4265-88AB-9E987F0DF9C2}" type="pres">
      <dgm:prSet presAssocID="{56DE75C2-5A66-4D4F-A704-AEE458BD60E6}" presName="hierChild2" presStyleCnt="0"/>
      <dgm:spPr/>
    </dgm:pt>
  </dgm:ptLst>
  <dgm:cxnLst>
    <dgm:cxn modelId="{4C3E6C28-F6C5-4728-93F3-914B634D1188}" type="presOf" srcId="{7837EF59-726F-40EF-AF17-586333C07593}" destId="{442D2CBA-C43F-4D9D-9104-85147F6EE644}" srcOrd="0" destOrd="0" presId="urn:microsoft.com/office/officeart/2005/8/layout/hierarchy1"/>
    <dgm:cxn modelId="{1E8AF58A-A3A7-4E7F-BBD1-52E702042592}" type="presOf" srcId="{56DE75C2-5A66-4D4F-A704-AEE458BD60E6}" destId="{8B0D29DE-F8CC-47FD-B2D5-F911939C3E17}" srcOrd="0" destOrd="0" presId="urn:microsoft.com/office/officeart/2005/8/layout/hierarchy1"/>
    <dgm:cxn modelId="{D572FA8A-31FE-48EB-8E53-8F3D670F3F0E}" srcId="{D462E70A-BD5C-4ABA-A5C7-BB183F94E14A}" destId="{7837EF59-726F-40EF-AF17-586333C07593}" srcOrd="0" destOrd="0" parTransId="{2D5A6137-3F01-4947-A142-C9A7692148A4}" sibTransId="{9ABBE8D9-0B26-4575-8204-F6177C7A3997}"/>
    <dgm:cxn modelId="{10B117A5-CBE3-4FD8-986A-8D279E8AA6B1}" srcId="{D462E70A-BD5C-4ABA-A5C7-BB183F94E14A}" destId="{56DE75C2-5A66-4D4F-A704-AEE458BD60E6}" srcOrd="1" destOrd="0" parTransId="{9C4DC03E-392C-4F28-A329-0CF627DAAC96}" sibTransId="{BD35BE1F-6044-4706-B44A-7A9962E74090}"/>
    <dgm:cxn modelId="{C0514DFE-5856-4FE0-944F-A11CF3EEDFB9}" type="presOf" srcId="{D462E70A-BD5C-4ABA-A5C7-BB183F94E14A}" destId="{B3E15900-6B65-48FB-95DB-5924E8DBE1C6}" srcOrd="0" destOrd="0" presId="urn:microsoft.com/office/officeart/2005/8/layout/hierarchy1"/>
    <dgm:cxn modelId="{FEA77DDB-E8EA-4882-B933-ADD75C6A1D83}" type="presParOf" srcId="{B3E15900-6B65-48FB-95DB-5924E8DBE1C6}" destId="{A29C706A-3D51-4298-A7E8-471AD5384F4E}" srcOrd="0" destOrd="0" presId="urn:microsoft.com/office/officeart/2005/8/layout/hierarchy1"/>
    <dgm:cxn modelId="{BBCCD0A3-8825-4D0A-B76A-502E47EAF4D4}" type="presParOf" srcId="{A29C706A-3D51-4298-A7E8-471AD5384F4E}" destId="{708EAA5A-FCB7-407D-803A-E40B05B17D84}" srcOrd="0" destOrd="0" presId="urn:microsoft.com/office/officeart/2005/8/layout/hierarchy1"/>
    <dgm:cxn modelId="{72DE938B-B92C-4579-9061-39211D39925C}" type="presParOf" srcId="{708EAA5A-FCB7-407D-803A-E40B05B17D84}" destId="{C6ABE731-A3DD-40B4-8650-A80F2975219F}" srcOrd="0" destOrd="0" presId="urn:microsoft.com/office/officeart/2005/8/layout/hierarchy1"/>
    <dgm:cxn modelId="{4BCC587A-5785-4F2A-BB86-2406939E2CBA}" type="presParOf" srcId="{708EAA5A-FCB7-407D-803A-E40B05B17D84}" destId="{442D2CBA-C43F-4D9D-9104-85147F6EE644}" srcOrd="1" destOrd="0" presId="urn:microsoft.com/office/officeart/2005/8/layout/hierarchy1"/>
    <dgm:cxn modelId="{8887D263-97A7-4826-8D02-E5F06426DA72}" type="presParOf" srcId="{A29C706A-3D51-4298-A7E8-471AD5384F4E}" destId="{1CBBEA16-5055-4956-97C4-678B5F5B4D5C}" srcOrd="1" destOrd="0" presId="urn:microsoft.com/office/officeart/2005/8/layout/hierarchy1"/>
    <dgm:cxn modelId="{F3A422DA-3BB0-4A65-B992-39F501AB5C3A}" type="presParOf" srcId="{B3E15900-6B65-48FB-95DB-5924E8DBE1C6}" destId="{A1F79350-A41D-482E-814A-B288084FFB4A}" srcOrd="1" destOrd="0" presId="urn:microsoft.com/office/officeart/2005/8/layout/hierarchy1"/>
    <dgm:cxn modelId="{99FB47A4-E69D-460C-9069-C959AB552482}" type="presParOf" srcId="{A1F79350-A41D-482E-814A-B288084FFB4A}" destId="{8F11DD98-78BB-4E0F-A22C-471120DE92F4}" srcOrd="0" destOrd="0" presId="urn:microsoft.com/office/officeart/2005/8/layout/hierarchy1"/>
    <dgm:cxn modelId="{F17BA871-46AF-43BD-8FCF-D776B3C806C3}" type="presParOf" srcId="{8F11DD98-78BB-4E0F-A22C-471120DE92F4}" destId="{8A4F9A0B-01E9-4FDE-B82F-1C8D42B111A3}" srcOrd="0" destOrd="0" presId="urn:microsoft.com/office/officeart/2005/8/layout/hierarchy1"/>
    <dgm:cxn modelId="{9B91C7D9-7342-4766-B4DF-3602022E741B}" type="presParOf" srcId="{8F11DD98-78BB-4E0F-A22C-471120DE92F4}" destId="{8B0D29DE-F8CC-47FD-B2D5-F911939C3E17}" srcOrd="1" destOrd="0" presId="urn:microsoft.com/office/officeart/2005/8/layout/hierarchy1"/>
    <dgm:cxn modelId="{2102E8FE-EC3F-4930-A9BA-6F12019056FE}" type="presParOf" srcId="{A1F79350-A41D-482E-814A-B288084FFB4A}" destId="{B1F5B9AF-B418-4265-88AB-9E987F0DF9C2}"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F76904-3239-474A-9FD7-983D41DFC1FB}">
      <dsp:nvSpPr>
        <dsp:cNvPr id="0" name=""/>
        <dsp:cNvSpPr/>
      </dsp:nvSpPr>
      <dsp:spPr>
        <a:xfrm>
          <a:off x="0" y="796"/>
          <a:ext cx="79248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F55485F-CE1E-4A55-81C6-E0FEAC04477C}">
      <dsp:nvSpPr>
        <dsp:cNvPr id="0" name=""/>
        <dsp:cNvSpPr/>
      </dsp:nvSpPr>
      <dsp:spPr>
        <a:xfrm>
          <a:off x="0" y="796"/>
          <a:ext cx="7924800" cy="5432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dirty="0"/>
            <a:t>PTA Development Training</a:t>
          </a:r>
        </a:p>
      </dsp:txBody>
      <dsp:txXfrm>
        <a:off x="0" y="796"/>
        <a:ext cx="7924800" cy="543207"/>
      </dsp:txXfrm>
    </dsp:sp>
    <dsp:sp modelId="{2C31F680-F74A-449F-8865-CA54196E892F}">
      <dsp:nvSpPr>
        <dsp:cNvPr id="0" name=""/>
        <dsp:cNvSpPr/>
      </dsp:nvSpPr>
      <dsp:spPr>
        <a:xfrm>
          <a:off x="0" y="544004"/>
          <a:ext cx="79248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0AB2D15-998C-445C-8F69-27A7763E1EDA}">
      <dsp:nvSpPr>
        <dsp:cNvPr id="0" name=""/>
        <dsp:cNvSpPr/>
      </dsp:nvSpPr>
      <dsp:spPr>
        <a:xfrm>
          <a:off x="0" y="544004"/>
          <a:ext cx="7924800" cy="5432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dirty="0"/>
            <a:t>Reflections Program 23-24 Introduction </a:t>
          </a:r>
        </a:p>
      </dsp:txBody>
      <dsp:txXfrm>
        <a:off x="0" y="544004"/>
        <a:ext cx="7924800" cy="543207"/>
      </dsp:txXfrm>
    </dsp:sp>
    <dsp:sp modelId="{47F15DB5-15E1-4F88-9427-EADDC4372EB8}">
      <dsp:nvSpPr>
        <dsp:cNvPr id="0" name=""/>
        <dsp:cNvSpPr/>
      </dsp:nvSpPr>
      <dsp:spPr>
        <a:xfrm>
          <a:off x="0" y="1087211"/>
          <a:ext cx="79248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A289B55-2184-4B17-AEBD-0ADE2B72499C}">
      <dsp:nvSpPr>
        <dsp:cNvPr id="0" name=""/>
        <dsp:cNvSpPr/>
      </dsp:nvSpPr>
      <dsp:spPr>
        <a:xfrm>
          <a:off x="0" y="1087211"/>
          <a:ext cx="7924800" cy="5432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b="1" kern="1200" dirty="0">
              <a:solidFill>
                <a:schemeClr val="tx1"/>
              </a:solidFill>
              <a:effectLst/>
              <a:latin typeface="Arial" panose="020B0604020202020204" pitchFamily="34" charset="0"/>
              <a:ea typeface="Calibri" panose="020F0502020204030204" pitchFamily="34" charset="0"/>
              <a:cs typeface="Arial" panose="020B0604020202020204" pitchFamily="34" charset="0"/>
            </a:rPr>
            <a:t>I Am Hopeful Because……..</a:t>
          </a:r>
          <a:endParaRPr lang="en-US" sz="2500" kern="1200" dirty="0">
            <a:solidFill>
              <a:schemeClr val="tx1"/>
            </a:solidFill>
          </a:endParaRPr>
        </a:p>
      </dsp:txBody>
      <dsp:txXfrm>
        <a:off x="0" y="1087211"/>
        <a:ext cx="7924800" cy="54320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ABE731-A3DD-40B4-8650-A80F2975219F}">
      <dsp:nvSpPr>
        <dsp:cNvPr id="0" name=""/>
        <dsp:cNvSpPr/>
      </dsp:nvSpPr>
      <dsp:spPr>
        <a:xfrm>
          <a:off x="669" y="628955"/>
          <a:ext cx="2350740" cy="149272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42D2CBA-C43F-4D9D-9104-85147F6EE644}">
      <dsp:nvSpPr>
        <dsp:cNvPr id="0" name=""/>
        <dsp:cNvSpPr/>
      </dsp:nvSpPr>
      <dsp:spPr>
        <a:xfrm>
          <a:off x="261863" y="877089"/>
          <a:ext cx="2350740" cy="1492720"/>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b="1" kern="1200" dirty="0">
              <a:latin typeface="Arial" panose="020B0604020202020204" pitchFamily="34" charset="0"/>
              <a:cs typeface="Arial" panose="020B0604020202020204" pitchFamily="34" charset="0"/>
            </a:rPr>
            <a:t>Why are we here?  Mission: </a:t>
          </a:r>
          <a:endParaRPr lang="en-US" sz="1500" kern="1200" dirty="0">
            <a:latin typeface="Arial" panose="020B0604020202020204" pitchFamily="34" charset="0"/>
            <a:cs typeface="Arial" panose="020B0604020202020204" pitchFamily="34" charset="0"/>
          </a:endParaRPr>
        </a:p>
      </dsp:txBody>
      <dsp:txXfrm>
        <a:off x="305583" y="920809"/>
        <a:ext cx="2263300" cy="1405280"/>
      </dsp:txXfrm>
    </dsp:sp>
    <dsp:sp modelId="{8A4F9A0B-01E9-4FDE-B82F-1C8D42B111A3}">
      <dsp:nvSpPr>
        <dsp:cNvPr id="0" name=""/>
        <dsp:cNvSpPr/>
      </dsp:nvSpPr>
      <dsp:spPr>
        <a:xfrm>
          <a:off x="2873796" y="628955"/>
          <a:ext cx="2350740" cy="149272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B0D29DE-F8CC-47FD-B2D5-F911939C3E17}">
      <dsp:nvSpPr>
        <dsp:cNvPr id="0" name=""/>
        <dsp:cNvSpPr/>
      </dsp:nvSpPr>
      <dsp:spPr>
        <a:xfrm>
          <a:off x="3134990" y="877089"/>
          <a:ext cx="2350740" cy="1492720"/>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latin typeface="Arial" panose="020B0604020202020204" pitchFamily="34" charset="0"/>
              <a:cs typeface="Arial" panose="020B0604020202020204" pitchFamily="34" charset="0"/>
            </a:rPr>
            <a:t>To make every child's potential a reality by engaging and empowering families and communities to advocate for all children. </a:t>
          </a:r>
        </a:p>
      </dsp:txBody>
      <dsp:txXfrm>
        <a:off x="3178710" y="920809"/>
        <a:ext cx="2263300" cy="1405280"/>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442FB11-58BD-4CBA-8287-012D98AFE62B}"/>
              </a:ext>
            </a:extLst>
          </p:cNvPr>
          <p:cNvSpPr>
            <a:spLocks noGrp="1"/>
          </p:cNvSpPr>
          <p:nvPr>
            <p:ph type="hdr" sz="quarter"/>
          </p:nvPr>
        </p:nvSpPr>
        <p:spPr>
          <a:xfrm>
            <a:off x="0" y="1"/>
            <a:ext cx="4033804" cy="352113"/>
          </a:xfrm>
          <a:prstGeom prst="rect">
            <a:avLst/>
          </a:prstGeom>
        </p:spPr>
        <p:txBody>
          <a:bodyPr vert="horz" wrap="square" lIns="93324" tIns="46662" rIns="93324" bIns="46662" numCol="1" anchor="t" anchorCtr="0" compatLnSpc="1">
            <a:prstTxWarp prst="textNoShape">
              <a:avLst/>
            </a:prstTxWarp>
          </a:bodyPr>
          <a:lstStyle>
            <a:lvl1pPr>
              <a:defRPr sz="1200">
                <a:latin typeface="Calibri" charset="0"/>
                <a:ea typeface="MS PGothic" charset="0"/>
                <a:cs typeface="MS PGothic" charset="0"/>
              </a:defRPr>
            </a:lvl1pPr>
          </a:lstStyle>
          <a:p>
            <a:pPr>
              <a:defRPr/>
            </a:pPr>
            <a:endParaRPr lang="en-US"/>
          </a:p>
        </p:txBody>
      </p:sp>
      <p:sp>
        <p:nvSpPr>
          <p:cNvPr id="3" name="Date Placeholder 2">
            <a:extLst>
              <a:ext uri="{FF2B5EF4-FFF2-40B4-BE49-F238E27FC236}">
                <a16:creationId xmlns:a16="http://schemas.microsoft.com/office/drawing/2014/main" id="{7F168CFF-1C48-453D-BEBF-D9165F8DBA7D}"/>
              </a:ext>
            </a:extLst>
          </p:cNvPr>
          <p:cNvSpPr>
            <a:spLocks noGrp="1"/>
          </p:cNvSpPr>
          <p:nvPr>
            <p:ph type="dt" sz="quarter" idx="1"/>
          </p:nvPr>
        </p:nvSpPr>
        <p:spPr>
          <a:xfrm>
            <a:off x="5273193" y="1"/>
            <a:ext cx="4033804" cy="352113"/>
          </a:xfrm>
          <a:prstGeom prst="rect">
            <a:avLst/>
          </a:prstGeom>
        </p:spPr>
        <p:txBody>
          <a:bodyPr vert="horz" wrap="square" lIns="93324" tIns="46662" rIns="93324" bIns="46662" numCol="1" anchor="t" anchorCtr="0" compatLnSpc="1">
            <a:prstTxWarp prst="textNoShape">
              <a:avLst/>
            </a:prstTxWarp>
          </a:bodyPr>
          <a:lstStyle>
            <a:lvl1pPr algn="r">
              <a:defRPr sz="1200" smtClean="0"/>
            </a:lvl1pPr>
          </a:lstStyle>
          <a:p>
            <a:pPr>
              <a:defRPr/>
            </a:pPr>
            <a:fld id="{5E775C99-34A5-4118-8BD5-93AE66B491F8}" type="datetimeFigureOut">
              <a:rPr lang="en-US" altLang="en-US"/>
              <a:pPr>
                <a:defRPr/>
              </a:pPr>
              <a:t>8/8/2023</a:t>
            </a:fld>
            <a:endParaRPr lang="en-US" altLang="en-US"/>
          </a:p>
        </p:txBody>
      </p:sp>
      <p:sp>
        <p:nvSpPr>
          <p:cNvPr id="4" name="Footer Placeholder 3">
            <a:extLst>
              <a:ext uri="{FF2B5EF4-FFF2-40B4-BE49-F238E27FC236}">
                <a16:creationId xmlns:a16="http://schemas.microsoft.com/office/drawing/2014/main" id="{B79BF5AB-9B5F-42E5-AE97-A602C5B10FCA}"/>
              </a:ext>
            </a:extLst>
          </p:cNvPr>
          <p:cNvSpPr>
            <a:spLocks noGrp="1"/>
          </p:cNvSpPr>
          <p:nvPr>
            <p:ph type="ftr" sz="quarter" idx="2"/>
          </p:nvPr>
        </p:nvSpPr>
        <p:spPr>
          <a:xfrm>
            <a:off x="0" y="6670988"/>
            <a:ext cx="4033804" cy="352113"/>
          </a:xfrm>
          <a:prstGeom prst="rect">
            <a:avLst/>
          </a:prstGeom>
        </p:spPr>
        <p:txBody>
          <a:bodyPr vert="horz" wrap="square" lIns="93324" tIns="46662" rIns="93324" bIns="46662" numCol="1" anchor="b" anchorCtr="0" compatLnSpc="1">
            <a:prstTxWarp prst="textNoShape">
              <a:avLst/>
            </a:prstTxWarp>
          </a:bodyPr>
          <a:lstStyle>
            <a:lvl1pPr>
              <a:defRPr sz="1200">
                <a:latin typeface="Calibri" charset="0"/>
                <a:ea typeface="MS PGothic" charset="0"/>
                <a:cs typeface="MS PGothic" charset="0"/>
              </a:defRPr>
            </a:lvl1pPr>
          </a:lstStyle>
          <a:p>
            <a:pPr>
              <a:defRPr/>
            </a:pPr>
            <a:endParaRPr lang="en-US"/>
          </a:p>
        </p:txBody>
      </p:sp>
      <p:sp>
        <p:nvSpPr>
          <p:cNvPr id="5" name="Slide Number Placeholder 4">
            <a:extLst>
              <a:ext uri="{FF2B5EF4-FFF2-40B4-BE49-F238E27FC236}">
                <a16:creationId xmlns:a16="http://schemas.microsoft.com/office/drawing/2014/main" id="{9568F8A1-46AB-4638-9E33-E437F23C41B2}"/>
              </a:ext>
            </a:extLst>
          </p:cNvPr>
          <p:cNvSpPr>
            <a:spLocks noGrp="1"/>
          </p:cNvSpPr>
          <p:nvPr>
            <p:ph type="sldNum" sz="quarter" idx="3"/>
          </p:nvPr>
        </p:nvSpPr>
        <p:spPr>
          <a:xfrm>
            <a:off x="5273193" y="6670988"/>
            <a:ext cx="4033804" cy="352113"/>
          </a:xfrm>
          <a:prstGeom prst="rect">
            <a:avLst/>
          </a:prstGeom>
        </p:spPr>
        <p:txBody>
          <a:bodyPr vert="horz" wrap="square" lIns="93324" tIns="46662" rIns="93324" bIns="46662" numCol="1" anchor="b" anchorCtr="0" compatLnSpc="1">
            <a:prstTxWarp prst="textNoShape">
              <a:avLst/>
            </a:prstTxWarp>
          </a:bodyPr>
          <a:lstStyle>
            <a:lvl1pPr algn="r">
              <a:defRPr sz="1200" smtClean="0"/>
            </a:lvl1pPr>
          </a:lstStyle>
          <a:p>
            <a:pPr>
              <a:defRPr/>
            </a:pPr>
            <a:fld id="{8353FB23-DCA2-440B-BF88-95F0FB48B454}"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4DD338D-3881-4290-A3F8-9301EBEA6B12}"/>
              </a:ext>
            </a:extLst>
          </p:cNvPr>
          <p:cNvSpPr>
            <a:spLocks noGrp="1"/>
          </p:cNvSpPr>
          <p:nvPr>
            <p:ph type="hdr" sz="quarter"/>
          </p:nvPr>
        </p:nvSpPr>
        <p:spPr>
          <a:xfrm>
            <a:off x="0" y="0"/>
            <a:ext cx="4033804" cy="350916"/>
          </a:xfrm>
          <a:prstGeom prst="rect">
            <a:avLst/>
          </a:prstGeom>
        </p:spPr>
        <p:txBody>
          <a:bodyPr vert="horz" wrap="square" lIns="93324" tIns="46662" rIns="93324" bIns="46662" numCol="1" anchor="t" anchorCtr="0" compatLnSpc="1">
            <a:prstTxWarp prst="textNoShape">
              <a:avLst/>
            </a:prstTxWarp>
          </a:bodyPr>
          <a:lstStyle>
            <a:lvl1pPr eaLnBrk="1" hangingPunct="1">
              <a:defRPr sz="1200">
                <a:latin typeface="Calibri" charset="0"/>
                <a:ea typeface="MS PGothic" charset="0"/>
                <a:cs typeface="MS PGothic" charset="0"/>
              </a:defRPr>
            </a:lvl1pPr>
          </a:lstStyle>
          <a:p>
            <a:pPr>
              <a:defRPr/>
            </a:pPr>
            <a:endParaRPr lang="en-US"/>
          </a:p>
        </p:txBody>
      </p:sp>
      <p:sp>
        <p:nvSpPr>
          <p:cNvPr id="3" name="Date Placeholder 2">
            <a:extLst>
              <a:ext uri="{FF2B5EF4-FFF2-40B4-BE49-F238E27FC236}">
                <a16:creationId xmlns:a16="http://schemas.microsoft.com/office/drawing/2014/main" id="{B1CB5FCF-9748-4C12-9E6A-DE976C95F294}"/>
              </a:ext>
            </a:extLst>
          </p:cNvPr>
          <p:cNvSpPr>
            <a:spLocks noGrp="1"/>
          </p:cNvSpPr>
          <p:nvPr>
            <p:ph type="dt" idx="1"/>
          </p:nvPr>
        </p:nvSpPr>
        <p:spPr>
          <a:xfrm>
            <a:off x="5273193" y="0"/>
            <a:ext cx="4033804" cy="350916"/>
          </a:xfrm>
          <a:prstGeom prst="rect">
            <a:avLst/>
          </a:prstGeom>
        </p:spPr>
        <p:txBody>
          <a:bodyPr vert="horz" wrap="square" lIns="93324" tIns="46662" rIns="93324" bIns="46662" numCol="1" anchor="t" anchorCtr="0" compatLnSpc="1">
            <a:prstTxWarp prst="textNoShape">
              <a:avLst/>
            </a:prstTxWarp>
          </a:bodyPr>
          <a:lstStyle>
            <a:lvl1pPr algn="r" eaLnBrk="1" hangingPunct="1">
              <a:defRPr sz="1200" smtClean="0"/>
            </a:lvl1pPr>
          </a:lstStyle>
          <a:p>
            <a:pPr>
              <a:defRPr/>
            </a:pPr>
            <a:fld id="{321C2F62-9523-4EC8-B657-600FA9778DFD}" type="datetimeFigureOut">
              <a:rPr lang="en-US" altLang="en-US"/>
              <a:pPr>
                <a:defRPr/>
              </a:pPr>
              <a:t>8/8/2023</a:t>
            </a:fld>
            <a:endParaRPr lang="en-US" altLang="en-US"/>
          </a:p>
        </p:txBody>
      </p:sp>
      <p:sp>
        <p:nvSpPr>
          <p:cNvPr id="4" name="Slide Image Placeholder 3">
            <a:extLst>
              <a:ext uri="{FF2B5EF4-FFF2-40B4-BE49-F238E27FC236}">
                <a16:creationId xmlns:a16="http://schemas.microsoft.com/office/drawing/2014/main" id="{C449C4A0-859B-4D7D-A264-9C70FFFD0C33}"/>
              </a:ext>
            </a:extLst>
          </p:cNvPr>
          <p:cNvSpPr>
            <a:spLocks noGrp="1" noRot="1" noChangeAspect="1"/>
          </p:cNvSpPr>
          <p:nvPr>
            <p:ph type="sldImg" idx="2"/>
          </p:nvPr>
        </p:nvSpPr>
        <p:spPr>
          <a:xfrm>
            <a:off x="2898775" y="527050"/>
            <a:ext cx="3511550" cy="2633663"/>
          </a:xfrm>
          <a:prstGeom prst="rect">
            <a:avLst/>
          </a:prstGeom>
          <a:noFill/>
          <a:ln w="12700">
            <a:solidFill>
              <a:prstClr val="black"/>
            </a:solidFill>
          </a:ln>
        </p:spPr>
        <p:txBody>
          <a:bodyPr vert="horz" lIns="93324" tIns="46662" rIns="93324" bIns="46662" rtlCol="0" anchor="ctr"/>
          <a:lstStyle/>
          <a:p>
            <a:pPr lvl="0"/>
            <a:endParaRPr lang="en-US" noProof="0" dirty="0"/>
          </a:p>
        </p:txBody>
      </p:sp>
      <p:sp>
        <p:nvSpPr>
          <p:cNvPr id="5" name="Notes Placeholder 4">
            <a:extLst>
              <a:ext uri="{FF2B5EF4-FFF2-40B4-BE49-F238E27FC236}">
                <a16:creationId xmlns:a16="http://schemas.microsoft.com/office/drawing/2014/main" id="{E903642A-F96E-4B54-B776-0DD6A5B2E983}"/>
              </a:ext>
            </a:extLst>
          </p:cNvPr>
          <p:cNvSpPr>
            <a:spLocks noGrp="1"/>
          </p:cNvSpPr>
          <p:nvPr>
            <p:ph type="body" sz="quarter" idx="3"/>
          </p:nvPr>
        </p:nvSpPr>
        <p:spPr>
          <a:xfrm>
            <a:off x="930070" y="3335494"/>
            <a:ext cx="7448963" cy="3160634"/>
          </a:xfrm>
          <a:prstGeom prst="rect">
            <a:avLst/>
          </a:prstGeom>
        </p:spPr>
        <p:txBody>
          <a:bodyPr vert="horz" lIns="93324" tIns="46662" rIns="93324" bIns="46662"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BD1BF991-CAE1-42D4-AE19-640ED0E8C0A9}"/>
              </a:ext>
            </a:extLst>
          </p:cNvPr>
          <p:cNvSpPr>
            <a:spLocks noGrp="1"/>
          </p:cNvSpPr>
          <p:nvPr>
            <p:ph type="ftr" sz="quarter" idx="4"/>
          </p:nvPr>
        </p:nvSpPr>
        <p:spPr>
          <a:xfrm>
            <a:off x="0" y="6670987"/>
            <a:ext cx="4033804" cy="350916"/>
          </a:xfrm>
          <a:prstGeom prst="rect">
            <a:avLst/>
          </a:prstGeom>
        </p:spPr>
        <p:txBody>
          <a:bodyPr vert="horz" wrap="square" lIns="93324" tIns="46662" rIns="93324" bIns="46662" numCol="1" anchor="b" anchorCtr="0" compatLnSpc="1">
            <a:prstTxWarp prst="textNoShape">
              <a:avLst/>
            </a:prstTxWarp>
          </a:bodyPr>
          <a:lstStyle>
            <a:lvl1pPr eaLnBrk="1" hangingPunct="1">
              <a:defRPr sz="1200">
                <a:latin typeface="Calibri" charset="0"/>
                <a:ea typeface="MS PGothic" charset="0"/>
                <a:cs typeface="MS PGothic" charset="0"/>
              </a:defRPr>
            </a:lvl1pPr>
          </a:lstStyle>
          <a:p>
            <a:pPr>
              <a:defRPr/>
            </a:pPr>
            <a:endParaRPr lang="en-US"/>
          </a:p>
        </p:txBody>
      </p:sp>
      <p:sp>
        <p:nvSpPr>
          <p:cNvPr id="7" name="Slide Number Placeholder 6">
            <a:extLst>
              <a:ext uri="{FF2B5EF4-FFF2-40B4-BE49-F238E27FC236}">
                <a16:creationId xmlns:a16="http://schemas.microsoft.com/office/drawing/2014/main" id="{A375382F-CA56-47E9-BB5B-3B056BD00C12}"/>
              </a:ext>
            </a:extLst>
          </p:cNvPr>
          <p:cNvSpPr>
            <a:spLocks noGrp="1"/>
          </p:cNvSpPr>
          <p:nvPr>
            <p:ph type="sldNum" sz="quarter" idx="5"/>
          </p:nvPr>
        </p:nvSpPr>
        <p:spPr>
          <a:xfrm>
            <a:off x="5273193" y="6670987"/>
            <a:ext cx="4033804" cy="350916"/>
          </a:xfrm>
          <a:prstGeom prst="rect">
            <a:avLst/>
          </a:prstGeom>
        </p:spPr>
        <p:txBody>
          <a:bodyPr vert="horz" wrap="square" lIns="93324" tIns="46662" rIns="93324" bIns="46662" numCol="1" anchor="b" anchorCtr="0" compatLnSpc="1">
            <a:prstTxWarp prst="textNoShape">
              <a:avLst/>
            </a:prstTxWarp>
          </a:bodyPr>
          <a:lstStyle>
            <a:lvl1pPr algn="r" eaLnBrk="1" hangingPunct="1">
              <a:defRPr sz="1200" smtClean="0"/>
            </a:lvl1pPr>
          </a:lstStyle>
          <a:p>
            <a:pPr>
              <a:defRPr/>
            </a:pPr>
            <a:fld id="{3F687893-C7A0-4AE5-BA60-7B67AE1C6289}"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MS PGothic" charset="0"/>
      </a:defRPr>
    </a:lvl1pPr>
    <a:lvl2pPr marL="457200"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MS PGothic" charset="0"/>
      </a:defRPr>
    </a:lvl2pPr>
    <a:lvl3pPr marL="914400"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MS PGothic" charset="0"/>
      </a:defRPr>
    </a:lvl3pPr>
    <a:lvl4pPr marL="1371600"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MS PGothic" charset="0"/>
      </a:defRPr>
    </a:lvl4pPr>
    <a:lvl5pPr marL="1828800"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MS PGothic"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PTA.org/StateReflectionsLibrary"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pta.org/home/programs/reflections/startyourprogram"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pta.org/home/programs/reflections/startyourprogram#guidelines"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3F687893-C7A0-4AE5-BA60-7B67AE1C6289}" type="slidenum">
              <a:rPr lang="en-US" altLang="en-US" smtClean="0"/>
              <a:pPr>
                <a:defRPr/>
              </a:pPr>
              <a:t>1</a:t>
            </a:fld>
            <a:endParaRPr lang="en-US" altLang="en-US"/>
          </a:p>
        </p:txBody>
      </p:sp>
    </p:spTree>
    <p:extLst>
      <p:ext uri="{BB962C8B-B14F-4D97-AF65-F5344CB8AC3E}">
        <p14:creationId xmlns:p14="http://schemas.microsoft.com/office/powerpoint/2010/main" val="4922825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a:extLst>
              <a:ext uri="{FF2B5EF4-FFF2-40B4-BE49-F238E27FC236}">
                <a16:creationId xmlns:a16="http://schemas.microsoft.com/office/drawing/2014/main" id="{27F9CD98-F17B-4364-8CB4-33131B6756B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a:extLst>
              <a:ext uri="{FF2B5EF4-FFF2-40B4-BE49-F238E27FC236}">
                <a16:creationId xmlns:a16="http://schemas.microsoft.com/office/drawing/2014/main" id="{25458FBF-8566-4227-8704-997D114B21E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lvl="0"/>
            <a:r>
              <a:rPr lang="en-US" sz="1200" kern="1200" dirty="0">
                <a:solidFill>
                  <a:schemeClr val="tx1"/>
                </a:solidFill>
                <a:effectLst/>
                <a:latin typeface="+mn-lt"/>
                <a:ea typeface="MS PGothic" panose="020B0600070205080204" pitchFamily="34" charset="-128"/>
                <a:cs typeface="MS PGothic" charset="0"/>
              </a:rPr>
              <a:t>National PTA highly encourages Reflections participants and leaders, of all levels, to let National PTA know about their participation by registering. Registration runs from April 1 Feb. 1 at PTA.org/Reflections. Registering for Reflections helps us show the wide reach of our program and commitment to the arts. </a:t>
            </a:r>
          </a:p>
          <a:p>
            <a:endParaRPr lang="en-US" sz="1200" kern="1200" dirty="0">
              <a:solidFill>
                <a:schemeClr val="tx1"/>
              </a:solidFill>
              <a:effectLst/>
              <a:latin typeface="+mn-lt"/>
              <a:ea typeface="MS PGothic" panose="020B0600070205080204" pitchFamily="34" charset="-128"/>
              <a:cs typeface="MS PGothic" charset="0"/>
            </a:endParaRPr>
          </a:p>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en-US" dirty="0"/>
              <a:t>National PTA works alongside non-profit partner Americans for the Arts (AFTA) to celebrate arts in education week and arts in education month. These two celebrations focus on arts in education to recognize and celebrate the positive impact the arts bring to schools and communities as well as the benefits of incorporating the arts and humanities into the lives of students and into school communities. Use these nation-wide events to promote registration and participation in the Reflections program.</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altLang="en-US" b="0"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en-US" b="0" dirty="0"/>
              <a:t>Check out our wealth of arts ed resources, including our refreshed Arts Ed Leaders Guide at PTA.org/</a:t>
            </a:r>
            <a:r>
              <a:rPr lang="en-US" altLang="en-US" b="0" dirty="0" err="1"/>
              <a:t>ArtsEd</a:t>
            </a:r>
            <a:r>
              <a:rPr lang="en-US" altLang="en-US" b="0" dirty="0"/>
              <a:t>!</a:t>
            </a:r>
          </a:p>
          <a:p>
            <a:endParaRPr lang="en-US" altLang="en-US" dirty="0"/>
          </a:p>
        </p:txBody>
      </p:sp>
      <p:sp>
        <p:nvSpPr>
          <p:cNvPr id="7172" name="Slide Number Placeholder 3">
            <a:extLst>
              <a:ext uri="{FF2B5EF4-FFF2-40B4-BE49-F238E27FC236}">
                <a16:creationId xmlns:a16="http://schemas.microsoft.com/office/drawing/2014/main" id="{1782CF63-3468-442F-AD7E-CB5B7313CB0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F82D6636-D55B-4C57-A067-C01BFC54B197}" type="slidenum">
              <a:rPr lang="en-US" altLang="en-US"/>
              <a:pPr/>
              <a:t>11</a:t>
            </a:fld>
            <a:endParaRPr lang="en-US" altLang="en-US"/>
          </a:p>
        </p:txBody>
      </p:sp>
    </p:spTree>
    <p:extLst>
      <p:ext uri="{BB962C8B-B14F-4D97-AF65-F5344CB8AC3E}">
        <p14:creationId xmlns:p14="http://schemas.microsoft.com/office/powerpoint/2010/main" val="16660728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State Reflections Chair may adjust rules and processes to cater to the unique needs of your state and state communities. </a:t>
            </a:r>
          </a:p>
          <a:p>
            <a:endParaRPr lang="en-US" altLang="en-US" dirty="0"/>
          </a:p>
          <a:p>
            <a:r>
              <a:rPr lang="en-US" b="0" i="0" dirty="0">
                <a:solidFill>
                  <a:srgbClr val="444444"/>
                </a:solidFill>
                <a:effectLst/>
                <a:latin typeface="myriad-pro"/>
              </a:rPr>
              <a:t>Local PTAs should implement the program based upon the specific forms, deadlines and guidelines which are required by each State PTA. </a:t>
            </a:r>
            <a:endParaRPr lang="en-US" altLang="en-US" dirty="0"/>
          </a:p>
        </p:txBody>
      </p:sp>
      <p:sp>
        <p:nvSpPr>
          <p:cNvPr id="4" name="Slide Number Placeholder 3"/>
          <p:cNvSpPr>
            <a:spLocks noGrp="1"/>
          </p:cNvSpPr>
          <p:nvPr>
            <p:ph type="sldNum" sz="quarter" idx="5"/>
          </p:nvPr>
        </p:nvSpPr>
        <p:spPr/>
        <p:txBody>
          <a:bodyPr/>
          <a:lstStyle/>
          <a:p>
            <a:pPr>
              <a:defRPr/>
            </a:pPr>
            <a:fld id="{3F687893-C7A0-4AE5-BA60-7B67AE1C6289}" type="slidenum">
              <a:rPr lang="en-US" altLang="en-US" smtClean="0"/>
              <a:pPr>
                <a:defRPr/>
              </a:pPr>
              <a:t>14</a:t>
            </a:fld>
            <a:endParaRPr lang="en-US" altLang="en-US"/>
          </a:p>
        </p:txBody>
      </p:sp>
    </p:spTree>
    <p:extLst>
      <p:ext uri="{BB962C8B-B14F-4D97-AF65-F5344CB8AC3E}">
        <p14:creationId xmlns:p14="http://schemas.microsoft.com/office/powerpoint/2010/main" val="35956539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a:extLst>
              <a:ext uri="{FF2B5EF4-FFF2-40B4-BE49-F238E27FC236}">
                <a16:creationId xmlns:a16="http://schemas.microsoft.com/office/drawing/2014/main" id="{27F9CD98-F17B-4364-8CB4-33131B6756B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a:extLst>
              <a:ext uri="{FF2B5EF4-FFF2-40B4-BE49-F238E27FC236}">
                <a16:creationId xmlns:a16="http://schemas.microsoft.com/office/drawing/2014/main" id="{25458FBF-8566-4227-8704-997D114B21E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7172" name="Slide Number Placeholder 3">
            <a:extLst>
              <a:ext uri="{FF2B5EF4-FFF2-40B4-BE49-F238E27FC236}">
                <a16:creationId xmlns:a16="http://schemas.microsoft.com/office/drawing/2014/main" id="{1782CF63-3468-442F-AD7E-CB5B7313CB0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F82D6636-D55B-4C57-A067-C01BFC54B197}" type="slidenum">
              <a:rPr lang="en-US" altLang="en-US"/>
              <a:pPr/>
              <a:t>15</a:t>
            </a:fld>
            <a:endParaRPr lang="en-US" altLang="en-US"/>
          </a:p>
        </p:txBody>
      </p:sp>
    </p:spTree>
    <p:extLst>
      <p:ext uri="{BB962C8B-B14F-4D97-AF65-F5344CB8AC3E}">
        <p14:creationId xmlns:p14="http://schemas.microsoft.com/office/powerpoint/2010/main" val="91862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a:extLst>
              <a:ext uri="{FF2B5EF4-FFF2-40B4-BE49-F238E27FC236}">
                <a16:creationId xmlns:a16="http://schemas.microsoft.com/office/drawing/2014/main" id="{27F9CD98-F17B-4364-8CB4-33131B6756B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a:extLst>
              <a:ext uri="{FF2B5EF4-FFF2-40B4-BE49-F238E27FC236}">
                <a16:creationId xmlns:a16="http://schemas.microsoft.com/office/drawing/2014/main" id="{25458FBF-8566-4227-8704-997D114B21E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7172" name="Slide Number Placeholder 3">
            <a:extLst>
              <a:ext uri="{FF2B5EF4-FFF2-40B4-BE49-F238E27FC236}">
                <a16:creationId xmlns:a16="http://schemas.microsoft.com/office/drawing/2014/main" id="{1782CF63-3468-442F-AD7E-CB5B7313CB0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F82D6636-D55B-4C57-A067-C01BFC54B197}" type="slidenum">
              <a:rPr lang="en-US" altLang="en-US"/>
              <a:pPr/>
              <a:t>16</a:t>
            </a:fld>
            <a:endParaRPr lang="en-US" altLang="en-US"/>
          </a:p>
        </p:txBody>
      </p:sp>
    </p:spTree>
    <p:extLst>
      <p:ext uri="{BB962C8B-B14F-4D97-AF65-F5344CB8AC3E}">
        <p14:creationId xmlns:p14="http://schemas.microsoft.com/office/powerpoint/2010/main" val="35908428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a:extLst>
              <a:ext uri="{FF2B5EF4-FFF2-40B4-BE49-F238E27FC236}">
                <a16:creationId xmlns:a16="http://schemas.microsoft.com/office/drawing/2014/main" id="{27F9CD98-F17B-4364-8CB4-33131B6756B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a:extLst>
              <a:ext uri="{FF2B5EF4-FFF2-40B4-BE49-F238E27FC236}">
                <a16:creationId xmlns:a16="http://schemas.microsoft.com/office/drawing/2014/main" id="{25458FBF-8566-4227-8704-997D114B21E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7172" name="Slide Number Placeholder 3">
            <a:extLst>
              <a:ext uri="{FF2B5EF4-FFF2-40B4-BE49-F238E27FC236}">
                <a16:creationId xmlns:a16="http://schemas.microsoft.com/office/drawing/2014/main" id="{1782CF63-3468-442F-AD7E-CB5B7313CB0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F82D6636-D55B-4C57-A067-C01BFC54B197}" type="slidenum">
              <a:rPr lang="en-US" altLang="en-US"/>
              <a:pPr/>
              <a:t>17</a:t>
            </a:fld>
            <a:endParaRPr lang="en-US" altLang="en-US"/>
          </a:p>
        </p:txBody>
      </p:sp>
    </p:spTree>
    <p:extLst>
      <p:ext uri="{BB962C8B-B14F-4D97-AF65-F5344CB8AC3E}">
        <p14:creationId xmlns:p14="http://schemas.microsoft.com/office/powerpoint/2010/main" val="28982010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a:extLst>
              <a:ext uri="{FF2B5EF4-FFF2-40B4-BE49-F238E27FC236}">
                <a16:creationId xmlns:a16="http://schemas.microsoft.com/office/drawing/2014/main" id="{27F9CD98-F17B-4364-8CB4-33131B6756B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a:extLst>
              <a:ext uri="{FF2B5EF4-FFF2-40B4-BE49-F238E27FC236}">
                <a16:creationId xmlns:a16="http://schemas.microsoft.com/office/drawing/2014/main" id="{25458FBF-8566-4227-8704-997D114B21E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7172" name="Slide Number Placeholder 3">
            <a:extLst>
              <a:ext uri="{FF2B5EF4-FFF2-40B4-BE49-F238E27FC236}">
                <a16:creationId xmlns:a16="http://schemas.microsoft.com/office/drawing/2014/main" id="{1782CF63-3468-442F-AD7E-CB5B7313CB0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F82D6636-D55B-4C57-A067-C01BFC54B197}" type="slidenum">
              <a:rPr lang="en-US" altLang="en-US"/>
              <a:pPr/>
              <a:t>18</a:t>
            </a:fld>
            <a:endParaRPr lang="en-US" altLang="en-US"/>
          </a:p>
        </p:txBody>
      </p:sp>
    </p:spTree>
    <p:extLst>
      <p:ext uri="{BB962C8B-B14F-4D97-AF65-F5344CB8AC3E}">
        <p14:creationId xmlns:p14="http://schemas.microsoft.com/office/powerpoint/2010/main" val="27390494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a:extLst>
              <a:ext uri="{FF2B5EF4-FFF2-40B4-BE49-F238E27FC236}">
                <a16:creationId xmlns:a16="http://schemas.microsoft.com/office/drawing/2014/main" id="{27F9CD98-F17B-4364-8CB4-33131B6756B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a:extLst>
              <a:ext uri="{FF2B5EF4-FFF2-40B4-BE49-F238E27FC236}">
                <a16:creationId xmlns:a16="http://schemas.microsoft.com/office/drawing/2014/main" id="{25458FBF-8566-4227-8704-997D114B21E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7172" name="Slide Number Placeholder 3">
            <a:extLst>
              <a:ext uri="{FF2B5EF4-FFF2-40B4-BE49-F238E27FC236}">
                <a16:creationId xmlns:a16="http://schemas.microsoft.com/office/drawing/2014/main" id="{1782CF63-3468-442F-AD7E-CB5B7313CB0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F82D6636-D55B-4C57-A067-C01BFC54B197}" type="slidenum">
              <a:rPr lang="en-US" altLang="en-US"/>
              <a:pPr/>
              <a:t>19</a:t>
            </a:fld>
            <a:endParaRPr lang="en-US" altLang="en-US"/>
          </a:p>
        </p:txBody>
      </p:sp>
    </p:spTree>
    <p:extLst>
      <p:ext uri="{BB962C8B-B14F-4D97-AF65-F5344CB8AC3E}">
        <p14:creationId xmlns:p14="http://schemas.microsoft.com/office/powerpoint/2010/main" val="37010861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a:extLst>
              <a:ext uri="{FF2B5EF4-FFF2-40B4-BE49-F238E27FC236}">
                <a16:creationId xmlns:a16="http://schemas.microsoft.com/office/drawing/2014/main" id="{27F9CD98-F17B-4364-8CB4-33131B6756B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a:extLst>
              <a:ext uri="{FF2B5EF4-FFF2-40B4-BE49-F238E27FC236}">
                <a16:creationId xmlns:a16="http://schemas.microsoft.com/office/drawing/2014/main" id="{25458FBF-8566-4227-8704-997D114B21E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7172" name="Slide Number Placeholder 3">
            <a:extLst>
              <a:ext uri="{FF2B5EF4-FFF2-40B4-BE49-F238E27FC236}">
                <a16:creationId xmlns:a16="http://schemas.microsoft.com/office/drawing/2014/main" id="{1782CF63-3468-442F-AD7E-CB5B7313CB0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F82D6636-D55B-4C57-A067-C01BFC54B197}" type="slidenum">
              <a:rPr lang="en-US" altLang="en-US"/>
              <a:pPr/>
              <a:t>20</a:t>
            </a:fld>
            <a:endParaRPr lang="en-US" altLang="en-US"/>
          </a:p>
        </p:txBody>
      </p:sp>
    </p:spTree>
    <p:extLst>
      <p:ext uri="{BB962C8B-B14F-4D97-AF65-F5344CB8AC3E}">
        <p14:creationId xmlns:p14="http://schemas.microsoft.com/office/powerpoint/2010/main" val="32020210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a:extLst>
              <a:ext uri="{FF2B5EF4-FFF2-40B4-BE49-F238E27FC236}">
                <a16:creationId xmlns:a16="http://schemas.microsoft.com/office/drawing/2014/main" id="{27F9CD98-F17B-4364-8CB4-33131B6756B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a:extLst>
              <a:ext uri="{FF2B5EF4-FFF2-40B4-BE49-F238E27FC236}">
                <a16:creationId xmlns:a16="http://schemas.microsoft.com/office/drawing/2014/main" id="{25458FBF-8566-4227-8704-997D114B21E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Given the wide array of ability. The Special Artist division allows students to participate in two ways:</a:t>
            </a:r>
          </a:p>
          <a:p>
            <a:pPr marL="228600" indent="-228600">
              <a:buFont typeface="+mj-lt"/>
              <a:buAutoNum type="arabicPeriod"/>
            </a:pPr>
            <a:r>
              <a:rPr lang="en-US" altLang="en-US" dirty="0"/>
              <a:t>Enter the Special Artist Division with art created in one of the 6 categories. All students in this division will compete against one another and will be awarded in this division. </a:t>
            </a:r>
          </a:p>
          <a:p>
            <a:pPr marL="228600" indent="-228600">
              <a:buFont typeface="+mj-lt"/>
              <a:buAutoNum type="arabicPeriod"/>
            </a:pPr>
            <a:r>
              <a:rPr lang="en-US" altLang="en-US" dirty="0"/>
              <a:t>Enter in the grade division that aligns best to their functional capabilities. Students compete against the other students in whatever grade division they choose to participate in.</a:t>
            </a:r>
          </a:p>
          <a:p>
            <a:pPr marL="228600" indent="-228600">
              <a:buFont typeface="+mj-lt"/>
              <a:buAutoNum type="arabicPeriod"/>
            </a:pPr>
            <a:endParaRPr lang="en-US" altLang="en-US" dirty="0"/>
          </a:p>
          <a:p>
            <a:pPr marL="0" indent="0">
              <a:buFont typeface="+mj-lt"/>
              <a:buNone/>
            </a:pPr>
            <a:r>
              <a:rPr lang="en-US" altLang="en-US" dirty="0"/>
              <a:t>The special artist division allows students non-artistic accommodations like </a:t>
            </a:r>
            <a:r>
              <a:rPr lang="en-US" sz="1200" dirty="0"/>
              <a:t>adaptive technology; transcribing. Those assisting the student entrant must refrain from being involved in the artistic process (e.g. developing an artist statement, choreography, music lyrics, storyboards, etc.)</a:t>
            </a:r>
            <a:endParaRPr lang="en-US" altLang="en-US" dirty="0"/>
          </a:p>
        </p:txBody>
      </p:sp>
      <p:sp>
        <p:nvSpPr>
          <p:cNvPr id="7172" name="Slide Number Placeholder 3">
            <a:extLst>
              <a:ext uri="{FF2B5EF4-FFF2-40B4-BE49-F238E27FC236}">
                <a16:creationId xmlns:a16="http://schemas.microsoft.com/office/drawing/2014/main" id="{1782CF63-3468-442F-AD7E-CB5B7313CB0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F82D6636-D55B-4C57-A067-C01BFC54B197}" type="slidenum">
              <a:rPr lang="en-US" altLang="en-US"/>
              <a:pPr/>
              <a:t>21</a:t>
            </a:fld>
            <a:endParaRPr lang="en-US" altLang="en-US"/>
          </a:p>
        </p:txBody>
      </p:sp>
    </p:spTree>
    <p:extLst>
      <p:ext uri="{BB962C8B-B14F-4D97-AF65-F5344CB8AC3E}">
        <p14:creationId xmlns:p14="http://schemas.microsoft.com/office/powerpoint/2010/main" val="6812770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a:extLst>
              <a:ext uri="{FF2B5EF4-FFF2-40B4-BE49-F238E27FC236}">
                <a16:creationId xmlns:a16="http://schemas.microsoft.com/office/drawing/2014/main" id="{27F9CD98-F17B-4364-8CB4-33131B6756B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a:extLst>
              <a:ext uri="{FF2B5EF4-FFF2-40B4-BE49-F238E27FC236}">
                <a16:creationId xmlns:a16="http://schemas.microsoft.com/office/drawing/2014/main" id="{25458FBF-8566-4227-8704-997D114B21E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When assigning awards remember t</a:t>
            </a:r>
            <a:r>
              <a:rPr lang="en-US" dirty="0">
                <a:solidFill>
                  <a:schemeClr val="bg1"/>
                </a:solidFill>
              </a:rPr>
              <a:t>o advance entries to the next level of review according to your state requirements. There may be specific requirements, deadlines, or rules that you will need to know to successfully advance the entries. </a:t>
            </a:r>
          </a:p>
          <a:p>
            <a:pPr marL="0" marR="0" lvl="0" indent="0" algn="l" defTabSz="4572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en-US" dirty="0">
              <a:solidFill>
                <a:schemeClr val="bg1"/>
              </a:solidFill>
            </a:endParaRPr>
          </a:p>
          <a:p>
            <a:r>
              <a:rPr lang="en-US" dirty="0">
                <a:solidFill>
                  <a:schemeClr val="bg1"/>
                </a:solidFill>
              </a:rPr>
              <a:t>Once this is done – its time to celebrate! </a:t>
            </a:r>
            <a:r>
              <a:rPr lang="en-US" sz="1200" kern="1200" dirty="0">
                <a:solidFill>
                  <a:schemeClr val="tx1"/>
                </a:solidFill>
                <a:effectLst/>
                <a:latin typeface="+mn-lt"/>
                <a:ea typeface="MS PGothic" panose="020B0600070205080204" pitchFamily="34" charset="-128"/>
                <a:cs typeface="MS PGothic" charset="0"/>
              </a:rPr>
              <a:t>There are many ways that Local PTAs, celebrate Reflections participants and winners in their communities. Some examples include school awards nights, exhibits at community arts galleries or other public spaces and features in local newspapers or television broadcasts. </a:t>
            </a:r>
          </a:p>
          <a:p>
            <a:endParaRPr lang="en-US" sz="1200" kern="1200" dirty="0">
              <a:solidFill>
                <a:schemeClr val="tx1"/>
              </a:solidFill>
              <a:effectLst/>
              <a:latin typeface="+mn-lt"/>
              <a:ea typeface="MS PGothic" panose="020B0600070205080204" pitchFamily="34" charset="-128"/>
              <a:cs typeface="MS PGothic" charset="0"/>
            </a:endParaRPr>
          </a:p>
          <a:p>
            <a:pPr marL="0" marR="0" lvl="0" indent="0" algn="l" defTabSz="4572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sz="1200" dirty="0"/>
              <a:t>Consider using the acknowledgement letter at </a:t>
            </a:r>
            <a:r>
              <a:rPr lang="en-US" sz="1200" dirty="0">
                <a:hlinkClick r:id="rId3" action="ppaction://hlinkfile"/>
              </a:rPr>
              <a:t>PTA.org/</a:t>
            </a:r>
            <a:r>
              <a:rPr lang="en-US" sz="1200" dirty="0" err="1">
                <a:hlinkClick r:id="rId3" action="ppaction://hlinkfile"/>
              </a:rPr>
              <a:t>StateReflectionsLibrary</a:t>
            </a:r>
            <a:r>
              <a:rPr lang="en-US" sz="1200" dirty="0"/>
              <a:t> to thank students and parent leaders, school personnel, submission reviewers and community businesses for their support. S</a:t>
            </a:r>
            <a:r>
              <a:rPr lang="en-US" b="0" dirty="0"/>
              <a:t>hare links to student winner announcements and invite volunteers to Reflections celebration events – even if they do not attend, the invite will show your appreciation and allow you to maintain the relationship into the future. Thank you emails also offer a way to provide updates and keep volunteers informed on the program process and next steps. </a:t>
            </a:r>
            <a:endParaRPr lang="en-US" sz="1200" kern="1200" dirty="0">
              <a:solidFill>
                <a:schemeClr val="tx1"/>
              </a:solidFill>
              <a:effectLst/>
              <a:latin typeface="+mn-lt"/>
              <a:ea typeface="MS PGothic" panose="020B0600070205080204" pitchFamily="34" charset="-128"/>
              <a:cs typeface="MS PGothic" charset="0"/>
            </a:endParaRPr>
          </a:p>
          <a:p>
            <a:r>
              <a:rPr lang="en-US" sz="1200" kern="1200" dirty="0">
                <a:solidFill>
                  <a:schemeClr val="tx1"/>
                </a:solidFill>
                <a:effectLst/>
                <a:latin typeface="+mn-lt"/>
                <a:ea typeface="MS PGothic" panose="020B0600070205080204" pitchFamily="34" charset="-128"/>
                <a:cs typeface="MS PGothic" charset="0"/>
              </a:rPr>
              <a:t> </a:t>
            </a:r>
          </a:p>
          <a:p>
            <a:r>
              <a:rPr lang="en-US" sz="1200" kern="1200" dirty="0">
                <a:solidFill>
                  <a:schemeClr val="tx1"/>
                </a:solidFill>
                <a:effectLst/>
                <a:latin typeface="+mn-lt"/>
                <a:ea typeface="MS PGothic" panose="020B0600070205080204" pitchFamily="34" charset="-128"/>
                <a:cs typeface="MS PGothic" charset="0"/>
              </a:rPr>
              <a:t>To increase visibility and support of the Reflections Program, promote the celebrations happening across your school community! Use your social media channels such as Twitter or Facebook to share artwork and family photos, links, quotes or anecdotes from these events. Use the template media advisory and press release to make it easier for you to promote awards and events. </a:t>
            </a:r>
          </a:p>
          <a:p>
            <a:r>
              <a:rPr lang="en-US" sz="1200" kern="1200" dirty="0">
                <a:solidFill>
                  <a:schemeClr val="tx1"/>
                </a:solidFill>
                <a:effectLst/>
                <a:latin typeface="+mn-lt"/>
                <a:ea typeface="MS PGothic" panose="020B0600070205080204" pitchFamily="34" charset="-128"/>
                <a:cs typeface="MS PGothic" charset="0"/>
              </a:rPr>
              <a:t> </a:t>
            </a:r>
          </a:p>
          <a:p>
            <a:pPr marL="0" indent="0">
              <a:buFont typeface="Arial" panose="020B0604020202020204" pitchFamily="34" charset="0"/>
              <a:buNone/>
            </a:pPr>
            <a:r>
              <a:rPr lang="en-US" altLang="en-US" dirty="0"/>
              <a:t>And remember to tag National PTA using #</a:t>
            </a:r>
            <a:r>
              <a:rPr lang="en-US" altLang="en-US" dirty="0" err="1"/>
              <a:t>PTAReflections</a:t>
            </a:r>
            <a:r>
              <a:rPr lang="en-US" altLang="en-US" dirty="0"/>
              <a:t> and @National PTA.</a:t>
            </a:r>
          </a:p>
        </p:txBody>
      </p:sp>
      <p:sp>
        <p:nvSpPr>
          <p:cNvPr id="7172" name="Slide Number Placeholder 3">
            <a:extLst>
              <a:ext uri="{FF2B5EF4-FFF2-40B4-BE49-F238E27FC236}">
                <a16:creationId xmlns:a16="http://schemas.microsoft.com/office/drawing/2014/main" id="{1782CF63-3468-442F-AD7E-CB5B7313CB0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F82D6636-D55B-4C57-A067-C01BFC54B197}" type="slidenum">
              <a:rPr lang="en-US" altLang="en-US"/>
              <a:pPr/>
              <a:t>22</a:t>
            </a:fld>
            <a:endParaRPr lang="en-US" altLang="en-US"/>
          </a:p>
        </p:txBody>
      </p:sp>
    </p:spTree>
    <p:extLst>
      <p:ext uri="{BB962C8B-B14F-4D97-AF65-F5344CB8AC3E}">
        <p14:creationId xmlns:p14="http://schemas.microsoft.com/office/powerpoint/2010/main" val="12377124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a:extLst>
              <a:ext uri="{FF2B5EF4-FFF2-40B4-BE49-F238E27FC236}">
                <a16:creationId xmlns:a16="http://schemas.microsoft.com/office/drawing/2014/main" id="{D7F555B9-2C9A-4036-A6B6-E513AE68136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Notes Placeholder 2">
            <a:extLst>
              <a:ext uri="{FF2B5EF4-FFF2-40B4-BE49-F238E27FC236}">
                <a16:creationId xmlns:a16="http://schemas.microsoft.com/office/drawing/2014/main" id="{E224283D-01F9-4A3A-9FA0-C186D0EE10F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en-US" dirty="0"/>
              <a:t>Founded in 1969, </a:t>
            </a:r>
            <a:r>
              <a:rPr lang="en-US" sz="1200" b="0" i="0" kern="1200" dirty="0">
                <a:solidFill>
                  <a:schemeClr val="tx1"/>
                </a:solidFill>
                <a:effectLst/>
                <a:latin typeface="+mn-lt"/>
                <a:ea typeface="MS PGothic" panose="020B0600070205080204" pitchFamily="34" charset="-128"/>
                <a:cs typeface="MS PGothic" charset="0"/>
              </a:rPr>
              <a:t>National PTA’s 50+year </a:t>
            </a:r>
            <a:r>
              <a:rPr lang="en-US" sz="1200" b="1" i="0" kern="1200" dirty="0">
                <a:solidFill>
                  <a:schemeClr val="tx1"/>
                </a:solidFill>
                <a:effectLst/>
                <a:latin typeface="+mn-lt"/>
                <a:ea typeface="MS PGothic" panose="020B0600070205080204" pitchFamily="34" charset="-128"/>
                <a:cs typeface="MS PGothic" charset="0"/>
              </a:rPr>
              <a:t>Reflections</a:t>
            </a:r>
            <a:r>
              <a:rPr lang="en-US" sz="1200" b="0" i="0" kern="1200" dirty="0">
                <a:solidFill>
                  <a:schemeClr val="tx1"/>
                </a:solidFill>
                <a:effectLst/>
                <a:latin typeface="+mn-lt"/>
                <a:ea typeface="MS PGothic" panose="020B0600070205080204" pitchFamily="34" charset="-128"/>
                <a:cs typeface="MS PGothic" charset="0"/>
              </a:rPr>
              <a:t> program provides opportunities for recognition and access to the arts.</a:t>
            </a:r>
            <a:r>
              <a:rPr lang="en-US" altLang="en-US" dirty="0"/>
              <a:t> </a:t>
            </a:r>
            <a:r>
              <a:rPr lang="en-US" sz="1200" b="0" i="0" kern="1200" dirty="0">
                <a:solidFill>
                  <a:schemeClr val="tx1"/>
                </a:solidFill>
                <a:effectLst/>
                <a:latin typeface="+mn-lt"/>
                <a:ea typeface="MS PGothic" panose="020B0600070205080204" pitchFamily="34" charset="-128"/>
                <a:cs typeface="MS PGothic" charset="0"/>
              </a:rPr>
              <a:t>Each year students across the world in Pre-K through Grade 12 create original works of art in response to a student-selected theme. Students submit their completed works of art in one or all of the available arts categories: Dance Choreography, Film Production, Literature, Music Composition, Photography, and Visual Arts. In addition to these categories, the Special Artist division </a:t>
            </a:r>
            <a:r>
              <a:rPr lang="en-US" sz="1200" dirty="0"/>
              <a:t>allows students with disabilities, from all grades, to participate and utilize non-artistic accommodations. </a:t>
            </a:r>
            <a:endParaRPr lang="en-US" altLang="en-US" dirty="0"/>
          </a:p>
          <a:p>
            <a:endParaRPr lang="en-US" altLang="en-US" dirty="0"/>
          </a:p>
        </p:txBody>
      </p:sp>
      <p:sp>
        <p:nvSpPr>
          <p:cNvPr id="5124" name="Slide Number Placeholder 3">
            <a:extLst>
              <a:ext uri="{FF2B5EF4-FFF2-40B4-BE49-F238E27FC236}">
                <a16:creationId xmlns:a16="http://schemas.microsoft.com/office/drawing/2014/main" id="{69943F20-61F9-4B6D-9ADA-33124A1185F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D395D15E-31F8-4865-B876-6FC6A27EE559}" type="slidenum">
              <a:rPr lang="en-US" altLang="en-US"/>
              <a:pPr/>
              <a:t>3</a:t>
            </a:fld>
            <a:endParaRPr lang="en-US" altLang="en-US"/>
          </a:p>
        </p:txBody>
      </p:sp>
    </p:spTree>
    <p:extLst>
      <p:ext uri="{BB962C8B-B14F-4D97-AF65-F5344CB8AC3E}">
        <p14:creationId xmlns:p14="http://schemas.microsoft.com/office/powerpoint/2010/main" val="33782871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a:extLst>
              <a:ext uri="{FF2B5EF4-FFF2-40B4-BE49-F238E27FC236}">
                <a16:creationId xmlns:a16="http://schemas.microsoft.com/office/drawing/2014/main" id="{27F9CD98-F17B-4364-8CB4-33131B6756B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a:extLst>
              <a:ext uri="{FF2B5EF4-FFF2-40B4-BE49-F238E27FC236}">
                <a16:creationId xmlns:a16="http://schemas.microsoft.com/office/drawing/2014/main" id="{25458FBF-8566-4227-8704-997D114B21E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Remember - you won’t be celebrating alone! Each year National PTA celebrates Reflections artists and artwork – save the date and stay connected on social media @NationalPTA and #PTAReflections.</a:t>
            </a:r>
          </a:p>
        </p:txBody>
      </p:sp>
      <p:sp>
        <p:nvSpPr>
          <p:cNvPr id="7172" name="Slide Number Placeholder 3">
            <a:extLst>
              <a:ext uri="{FF2B5EF4-FFF2-40B4-BE49-F238E27FC236}">
                <a16:creationId xmlns:a16="http://schemas.microsoft.com/office/drawing/2014/main" id="{1782CF63-3468-442F-AD7E-CB5B7313CB0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F82D6636-D55B-4C57-A067-C01BFC54B197}" type="slidenum">
              <a:rPr lang="en-US" altLang="en-US"/>
              <a:pPr/>
              <a:t>23</a:t>
            </a:fld>
            <a:endParaRPr lang="en-US" altLang="en-US"/>
          </a:p>
        </p:txBody>
      </p:sp>
    </p:spTree>
    <p:extLst>
      <p:ext uri="{BB962C8B-B14F-4D97-AF65-F5344CB8AC3E}">
        <p14:creationId xmlns:p14="http://schemas.microsoft.com/office/powerpoint/2010/main" val="34853259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a:extLst>
              <a:ext uri="{FF2B5EF4-FFF2-40B4-BE49-F238E27FC236}">
                <a16:creationId xmlns:a16="http://schemas.microsoft.com/office/drawing/2014/main" id="{27F9CD98-F17B-4364-8CB4-33131B6756B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a:extLst>
              <a:ext uri="{FF2B5EF4-FFF2-40B4-BE49-F238E27FC236}">
                <a16:creationId xmlns:a16="http://schemas.microsoft.com/office/drawing/2014/main" id="{25458FBF-8566-4227-8704-997D114B21E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4572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sz="1200" dirty="0"/>
              <a:t>While this isn’t required a full Reflections wrap up it is highly recommended that you conduct a full wrap up of your Reflections program. </a:t>
            </a:r>
          </a:p>
          <a:p>
            <a:pPr marL="0" marR="0" lvl="0" indent="0" algn="l" defTabSz="4572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en-US" sz="1200" dirty="0"/>
          </a:p>
          <a:p>
            <a:pPr marL="0" marR="0" lvl="0" indent="0" algn="l" defTabSz="4572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b="0" dirty="0"/>
              <a:t>Contact all students who had entries advance. Those involved are eager to hear about their status. If you hold onto student artwork for an exhibit, let them know in case they need their artwork for something else (e.g., college portfolios, other competitions).</a:t>
            </a:r>
          </a:p>
          <a:p>
            <a:pPr marL="0" indent="0">
              <a:buFont typeface="Arial" panose="020B0604020202020204" pitchFamily="34" charset="0"/>
              <a:buNone/>
            </a:pPr>
            <a:endParaRPr lang="en-US" b="0" dirty="0"/>
          </a:p>
          <a:p>
            <a:pPr marL="0" marR="0" lvl="0" indent="0" algn="l" defTabSz="4572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sz="1200" b="1" kern="1200" dirty="0">
                <a:solidFill>
                  <a:schemeClr val="tx1"/>
                </a:solidFill>
                <a:effectLst/>
                <a:latin typeface="+mn-lt"/>
                <a:ea typeface="MS PGothic" panose="020B0600070205080204" pitchFamily="34" charset="-128"/>
                <a:cs typeface="MS PGothic" charset="0"/>
              </a:rPr>
              <a:t>Meet with your Reflections Committee</a:t>
            </a:r>
            <a:r>
              <a:rPr lang="en-US" sz="1200" kern="1200" dirty="0">
                <a:solidFill>
                  <a:schemeClr val="tx1"/>
                </a:solidFill>
                <a:effectLst/>
                <a:latin typeface="+mn-lt"/>
                <a:ea typeface="MS PGothic" panose="020B0600070205080204" pitchFamily="34" charset="-128"/>
                <a:cs typeface="MS PGothic" charset="0"/>
              </a:rPr>
              <a:t> and other team members to reflect on the program, gather feedback and document successes and areas needing improvement.  The Local Leader Guide found at </a:t>
            </a:r>
            <a:r>
              <a:rPr lang="en-US" sz="1200" u="sng" kern="1200" dirty="0">
                <a:solidFill>
                  <a:schemeClr val="tx1"/>
                </a:solidFill>
                <a:effectLst/>
                <a:latin typeface="+mn-lt"/>
                <a:ea typeface="MS PGothic" panose="020B0600070205080204" pitchFamily="34" charset="-128"/>
                <a:cs typeface="MS PGothic" charset="0"/>
                <a:hlinkClick r:id="rId3"/>
              </a:rPr>
              <a:t>PTA.org/Reflections/</a:t>
            </a:r>
            <a:r>
              <a:rPr lang="en-US" sz="1200" u="sng" kern="1200" dirty="0" err="1">
                <a:solidFill>
                  <a:schemeClr val="tx1"/>
                </a:solidFill>
                <a:effectLst/>
                <a:latin typeface="+mn-lt"/>
                <a:ea typeface="MS PGothic" panose="020B0600070205080204" pitchFamily="34" charset="-128"/>
                <a:cs typeface="MS PGothic" charset="0"/>
                <a:hlinkClick r:id="rId3"/>
              </a:rPr>
              <a:t>StartYourProgram</a:t>
            </a:r>
            <a:r>
              <a:rPr lang="en-US" sz="1200" kern="1200" dirty="0">
                <a:solidFill>
                  <a:schemeClr val="tx1"/>
                </a:solidFill>
                <a:effectLst/>
                <a:latin typeface="+mn-lt"/>
                <a:ea typeface="MS PGothic" panose="020B0600070205080204" pitchFamily="34" charset="-128"/>
                <a:cs typeface="MS PGothic" charset="0"/>
              </a:rPr>
              <a:t> contains a sample program evaluation. Make sure to share the information gathered with your school community. Highlight the impact of the program to continue program involvement and support in your community.</a:t>
            </a:r>
          </a:p>
          <a:p>
            <a:pPr marL="0" marR="0" lvl="0" indent="0" algn="l" defTabSz="4572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en-US" sz="1200" kern="1200" dirty="0">
              <a:solidFill>
                <a:schemeClr val="tx1"/>
              </a:solidFill>
              <a:effectLst/>
              <a:latin typeface="+mn-lt"/>
              <a:ea typeface="MS PGothic" panose="020B0600070205080204" pitchFamily="34" charset="-128"/>
              <a:cs typeface="MS PGothic" charset="0"/>
            </a:endParaRPr>
          </a:p>
          <a:p>
            <a:pPr marL="0" marR="0" lvl="0" indent="0" algn="l" defTabSz="4572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sz="1200" kern="1200" dirty="0">
                <a:solidFill>
                  <a:schemeClr val="tx1"/>
                </a:solidFill>
                <a:effectLst/>
                <a:latin typeface="+mn-lt"/>
                <a:ea typeface="MS PGothic" panose="020B0600070205080204" pitchFamily="34" charset="-128"/>
                <a:cs typeface="MS PGothic" charset="0"/>
              </a:rPr>
              <a:t>Record notes after completing the wrap up process to make sure next year’s team will have a reference point. Sharing this information will provide a smooth transition from one Reflections Chair to the next. </a:t>
            </a:r>
            <a:endParaRPr lang="en-US" b="0" dirty="0"/>
          </a:p>
          <a:p>
            <a:endParaRPr lang="en-US" altLang="en-US" dirty="0"/>
          </a:p>
          <a:p>
            <a:pPr marL="0" marR="0" lvl="0" indent="0" algn="l" defTabSz="4572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en-US" altLang="en-US" dirty="0"/>
          </a:p>
        </p:txBody>
      </p:sp>
      <p:sp>
        <p:nvSpPr>
          <p:cNvPr id="7172" name="Slide Number Placeholder 3">
            <a:extLst>
              <a:ext uri="{FF2B5EF4-FFF2-40B4-BE49-F238E27FC236}">
                <a16:creationId xmlns:a16="http://schemas.microsoft.com/office/drawing/2014/main" id="{1782CF63-3468-442F-AD7E-CB5B7313CB0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F82D6636-D55B-4C57-A067-C01BFC54B197}" type="slidenum">
              <a:rPr lang="en-US" altLang="en-US"/>
              <a:pPr/>
              <a:t>24</a:t>
            </a:fld>
            <a:endParaRPr lang="en-US" altLang="en-US"/>
          </a:p>
        </p:txBody>
      </p:sp>
    </p:spTree>
    <p:extLst>
      <p:ext uri="{BB962C8B-B14F-4D97-AF65-F5344CB8AC3E}">
        <p14:creationId xmlns:p14="http://schemas.microsoft.com/office/powerpoint/2010/main" val="365550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a:extLst>
              <a:ext uri="{FF2B5EF4-FFF2-40B4-BE49-F238E27FC236}">
                <a16:creationId xmlns:a16="http://schemas.microsoft.com/office/drawing/2014/main" id="{D7F555B9-2C9A-4036-A6B6-E513AE68136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Notes Placeholder 2">
            <a:extLst>
              <a:ext uri="{FF2B5EF4-FFF2-40B4-BE49-F238E27FC236}">
                <a16:creationId xmlns:a16="http://schemas.microsoft.com/office/drawing/2014/main" id="{E224283D-01F9-4A3A-9FA0-C186D0EE10F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5124" name="Slide Number Placeholder 3">
            <a:extLst>
              <a:ext uri="{FF2B5EF4-FFF2-40B4-BE49-F238E27FC236}">
                <a16:creationId xmlns:a16="http://schemas.microsoft.com/office/drawing/2014/main" id="{69943F20-61F9-4B6D-9ADA-33124A1185F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D395D15E-31F8-4865-B876-6FC6A27EE559}" type="slidenum">
              <a:rPr lang="en-US" altLang="en-US"/>
              <a:pPr/>
              <a:t>25</a:t>
            </a:fld>
            <a:endParaRPr lang="en-US" altLang="en-US"/>
          </a:p>
        </p:txBody>
      </p:sp>
    </p:spTree>
    <p:extLst>
      <p:ext uri="{BB962C8B-B14F-4D97-AF65-F5344CB8AC3E}">
        <p14:creationId xmlns:p14="http://schemas.microsoft.com/office/powerpoint/2010/main" val="6608996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a:extLst>
              <a:ext uri="{FF2B5EF4-FFF2-40B4-BE49-F238E27FC236}">
                <a16:creationId xmlns:a16="http://schemas.microsoft.com/office/drawing/2014/main" id="{27F9CD98-F17B-4364-8CB4-33131B6756B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a:extLst>
              <a:ext uri="{FF2B5EF4-FFF2-40B4-BE49-F238E27FC236}">
                <a16:creationId xmlns:a16="http://schemas.microsoft.com/office/drawing/2014/main" id="{25458FBF-8566-4227-8704-997D114B21E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solidFill>
                  <a:schemeClr val="bg1"/>
                </a:solidFill>
              </a:rPr>
              <a:t>The Reflections program is largely managed on the state-level by State Reflections Chairs. </a:t>
            </a:r>
            <a:r>
              <a:rPr lang="en-US" b="0" i="0" dirty="0">
                <a:solidFill>
                  <a:srgbClr val="444444"/>
                </a:solidFill>
                <a:effectLst/>
                <a:latin typeface="myriad-pro"/>
              </a:rPr>
              <a:t>Local PTAs should implement the program based upon the specific forms, deadlines and guidelines which are required by each State PTA. </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b="0" i="0" dirty="0">
              <a:solidFill>
                <a:srgbClr val="444444"/>
              </a:solidFill>
              <a:effectLst/>
              <a:latin typeface="myriad-pro"/>
            </a:endParaRPr>
          </a:p>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solidFill>
                  <a:schemeClr val="bg1"/>
                </a:solidFill>
              </a:rPr>
              <a:t>Head to PTA.org/reflections/</a:t>
            </a:r>
            <a:r>
              <a:rPr lang="en-US" dirty="0" err="1">
                <a:solidFill>
                  <a:schemeClr val="bg1"/>
                </a:solidFill>
              </a:rPr>
              <a:t>StartYourProgram</a:t>
            </a:r>
            <a:r>
              <a:rPr lang="en-US" dirty="0">
                <a:solidFill>
                  <a:schemeClr val="bg1"/>
                </a:solidFill>
              </a:rPr>
              <a:t> to find </a:t>
            </a:r>
            <a:r>
              <a:rPr lang="en-US" b="0" i="0" dirty="0">
                <a:solidFill>
                  <a:srgbClr val="444444"/>
                </a:solidFill>
                <a:effectLst/>
                <a:latin typeface="myriad-pro"/>
              </a:rPr>
              <a:t>the</a:t>
            </a:r>
            <a:r>
              <a:rPr lang="en-US" b="0" i="1" dirty="0">
                <a:solidFill>
                  <a:srgbClr val="444444"/>
                </a:solidFill>
                <a:effectLst/>
                <a:latin typeface="myriad-pro"/>
              </a:rPr>
              <a:t> </a:t>
            </a:r>
            <a:r>
              <a:rPr lang="en-US" b="0" i="0" dirty="0">
                <a:solidFill>
                  <a:srgbClr val="444444"/>
                </a:solidFill>
                <a:effectLst/>
                <a:latin typeface="myriad-pro"/>
              </a:rPr>
              <a:t>State Reflections Guidelines map and connect with your State Reflections leaders. </a:t>
            </a:r>
            <a:endParaRPr lang="en-US" altLang="en-US" b="0" i="0" dirty="0"/>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b="0" i="0" dirty="0">
              <a:solidFill>
                <a:srgbClr val="444444"/>
              </a:solidFill>
              <a:effectLst/>
              <a:latin typeface="myriad-pro"/>
            </a:endParaRPr>
          </a:p>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solidFill>
                  <a:schemeClr val="bg1"/>
                </a:solidFill>
              </a:rPr>
              <a:t>On this slide, please find general Local Reflections Leader responsibilities.</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altLang="en-US" dirty="0">
              <a:solidFill>
                <a:schemeClr val="bg1"/>
              </a:solidFill>
            </a:endParaRPr>
          </a:p>
        </p:txBody>
      </p:sp>
      <p:sp>
        <p:nvSpPr>
          <p:cNvPr id="7172" name="Slide Number Placeholder 3">
            <a:extLst>
              <a:ext uri="{FF2B5EF4-FFF2-40B4-BE49-F238E27FC236}">
                <a16:creationId xmlns:a16="http://schemas.microsoft.com/office/drawing/2014/main" id="{1782CF63-3468-442F-AD7E-CB5B7313CB0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F82D6636-D55B-4C57-A067-C01BFC54B197}" type="slidenum">
              <a:rPr lang="en-US" altLang="en-US"/>
              <a:pPr/>
              <a:t>4</a:t>
            </a:fld>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a:extLst>
              <a:ext uri="{FF2B5EF4-FFF2-40B4-BE49-F238E27FC236}">
                <a16:creationId xmlns:a16="http://schemas.microsoft.com/office/drawing/2014/main" id="{27F9CD98-F17B-4364-8CB4-33131B6756B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a:extLst>
              <a:ext uri="{FF2B5EF4-FFF2-40B4-BE49-F238E27FC236}">
                <a16:creationId xmlns:a16="http://schemas.microsoft.com/office/drawing/2014/main" id="{25458FBF-8566-4227-8704-997D114B21E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Every Reflections theme, is student created and was submitted during the National PTA Reflections Theme Search Contest. </a:t>
            </a:r>
          </a:p>
          <a:p>
            <a:endParaRPr lang="en-US" altLang="en-US" dirty="0"/>
          </a:p>
          <a:p>
            <a:r>
              <a:rPr lang="en-US" altLang="en-US" dirty="0"/>
              <a:t>Find out if your state is participating in the Reflections Theme Contest and confirm state deadlines and requirements.</a:t>
            </a:r>
          </a:p>
          <a:p>
            <a:endParaRPr lang="en-US" altLang="en-US" dirty="0"/>
          </a:p>
          <a:p>
            <a:r>
              <a:rPr lang="en-US" altLang="en-US" dirty="0"/>
              <a:t>You can learn more about the theme contest at PTA.org/</a:t>
            </a:r>
            <a:r>
              <a:rPr lang="en-US" altLang="en-US" dirty="0" err="1"/>
              <a:t>ReflectionsAwards</a:t>
            </a:r>
            <a:endParaRPr lang="en-US" altLang="en-US" dirty="0"/>
          </a:p>
          <a:p>
            <a:endParaRPr lang="en-US" altLang="en-US" dirty="0"/>
          </a:p>
          <a:p>
            <a:endParaRPr lang="en-US" altLang="en-US" dirty="0"/>
          </a:p>
          <a:p>
            <a:endParaRPr lang="en-US" altLang="en-US" dirty="0"/>
          </a:p>
        </p:txBody>
      </p:sp>
      <p:sp>
        <p:nvSpPr>
          <p:cNvPr id="7172" name="Slide Number Placeholder 3">
            <a:extLst>
              <a:ext uri="{FF2B5EF4-FFF2-40B4-BE49-F238E27FC236}">
                <a16:creationId xmlns:a16="http://schemas.microsoft.com/office/drawing/2014/main" id="{1782CF63-3468-442F-AD7E-CB5B7313CB0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F82D6636-D55B-4C57-A067-C01BFC54B197}" type="slidenum">
              <a:rPr lang="en-US" altLang="en-US"/>
              <a:pPr/>
              <a:t>5</a:t>
            </a:fld>
            <a:endParaRPr lang="en-US" altLang="en-US"/>
          </a:p>
        </p:txBody>
      </p:sp>
    </p:spTree>
    <p:extLst>
      <p:ext uri="{BB962C8B-B14F-4D97-AF65-F5344CB8AC3E}">
        <p14:creationId xmlns:p14="http://schemas.microsoft.com/office/powerpoint/2010/main" val="17691895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a:extLst>
              <a:ext uri="{FF2B5EF4-FFF2-40B4-BE49-F238E27FC236}">
                <a16:creationId xmlns:a16="http://schemas.microsoft.com/office/drawing/2014/main" id="{27F9CD98-F17B-4364-8CB4-33131B6756B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a:extLst>
              <a:ext uri="{FF2B5EF4-FFF2-40B4-BE49-F238E27FC236}">
                <a16:creationId xmlns:a16="http://schemas.microsoft.com/office/drawing/2014/main" id="{25458FBF-8566-4227-8704-997D114B21E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lvl="0"/>
            <a:r>
              <a:rPr lang="en-US" sz="1200" kern="1200" dirty="0">
                <a:solidFill>
                  <a:schemeClr val="tx1"/>
                </a:solidFill>
                <a:effectLst/>
                <a:latin typeface="+mn-lt"/>
                <a:ea typeface="MS PGothic" panose="020B0600070205080204" pitchFamily="34" charset="-128"/>
                <a:cs typeface="MS PGothic" charset="0"/>
              </a:rPr>
              <a:t>National PTA highly encourages Reflections participants and leaders, of all levels, to let National PTA know about their participation by registering. Registration runs from April 1 Feb. 1 at PTA.org/Reflections. Registering for Reflections helps us show the wide reach of our program and commitment to the arts. </a:t>
            </a:r>
          </a:p>
          <a:p>
            <a:endParaRPr lang="en-US" sz="1200" kern="1200" dirty="0">
              <a:solidFill>
                <a:schemeClr val="tx1"/>
              </a:solidFill>
              <a:effectLst/>
              <a:latin typeface="+mn-lt"/>
              <a:ea typeface="MS PGothic" panose="020B0600070205080204" pitchFamily="34" charset="-128"/>
              <a:cs typeface="MS PGothic" charset="0"/>
            </a:endParaRPr>
          </a:p>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en-US" dirty="0"/>
              <a:t>National PTA works alongside non-profit partner Americans for the Arts (AFTA) to celebrate arts in education week and arts in education month. These two celebrations focus on arts in education to recognize and celebrate the positive impact the arts bring to schools and communities as well as the benefits of incorporating the arts and humanities into the lives of students and into school communities. Use these nation-wide events to promote registration and participation in the Reflections program.</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altLang="en-US" b="0"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en-US" b="0" dirty="0"/>
              <a:t>Check out our wealth of arts ed resources, including our refreshed Arts Ed Leaders Guide at PTA.org/</a:t>
            </a:r>
            <a:r>
              <a:rPr lang="en-US" altLang="en-US" b="0" dirty="0" err="1"/>
              <a:t>ArtsEd</a:t>
            </a:r>
            <a:r>
              <a:rPr lang="en-US" altLang="en-US" b="0" dirty="0"/>
              <a:t>!</a:t>
            </a:r>
          </a:p>
          <a:p>
            <a:endParaRPr lang="en-US" altLang="en-US" dirty="0"/>
          </a:p>
        </p:txBody>
      </p:sp>
      <p:sp>
        <p:nvSpPr>
          <p:cNvPr id="7172" name="Slide Number Placeholder 3">
            <a:extLst>
              <a:ext uri="{FF2B5EF4-FFF2-40B4-BE49-F238E27FC236}">
                <a16:creationId xmlns:a16="http://schemas.microsoft.com/office/drawing/2014/main" id="{1782CF63-3468-442F-AD7E-CB5B7313CB0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F82D6636-D55B-4C57-A067-C01BFC54B197}" type="slidenum">
              <a:rPr lang="en-US" altLang="en-US"/>
              <a:pPr/>
              <a:t>6</a:t>
            </a:fld>
            <a:endParaRPr lang="en-US" altLang="en-US"/>
          </a:p>
        </p:txBody>
      </p:sp>
    </p:spTree>
    <p:extLst>
      <p:ext uri="{BB962C8B-B14F-4D97-AF65-F5344CB8AC3E}">
        <p14:creationId xmlns:p14="http://schemas.microsoft.com/office/powerpoint/2010/main" val="34626315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a:extLst>
              <a:ext uri="{FF2B5EF4-FFF2-40B4-BE49-F238E27FC236}">
                <a16:creationId xmlns:a16="http://schemas.microsoft.com/office/drawing/2014/main" id="{27F9CD98-F17B-4364-8CB4-33131B6756B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a:extLst>
              <a:ext uri="{FF2B5EF4-FFF2-40B4-BE49-F238E27FC236}">
                <a16:creationId xmlns:a16="http://schemas.microsoft.com/office/drawing/2014/main" id="{25458FBF-8566-4227-8704-997D114B21E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en-US" dirty="0"/>
              <a:t>BAND is an all-in-one group communication app that can help make managing your Reflections program easier and more impactful.</a:t>
            </a:r>
          </a:p>
          <a:p>
            <a:endParaRPr lang="en-US" altLang="en-US" dirty="0"/>
          </a:p>
        </p:txBody>
      </p:sp>
      <p:sp>
        <p:nvSpPr>
          <p:cNvPr id="7172" name="Slide Number Placeholder 3">
            <a:extLst>
              <a:ext uri="{FF2B5EF4-FFF2-40B4-BE49-F238E27FC236}">
                <a16:creationId xmlns:a16="http://schemas.microsoft.com/office/drawing/2014/main" id="{1782CF63-3468-442F-AD7E-CB5B7313CB0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F82D6636-D55B-4C57-A067-C01BFC54B197}" type="slidenum">
              <a:rPr lang="en-US" altLang="en-US"/>
              <a:pPr/>
              <a:t>7</a:t>
            </a:fld>
            <a:endParaRPr lang="en-US" altLang="en-US"/>
          </a:p>
        </p:txBody>
      </p:sp>
    </p:spTree>
    <p:extLst>
      <p:ext uri="{BB962C8B-B14F-4D97-AF65-F5344CB8AC3E}">
        <p14:creationId xmlns:p14="http://schemas.microsoft.com/office/powerpoint/2010/main" val="37921175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a:extLst>
              <a:ext uri="{FF2B5EF4-FFF2-40B4-BE49-F238E27FC236}">
                <a16:creationId xmlns:a16="http://schemas.microsoft.com/office/drawing/2014/main" id="{27F9CD98-F17B-4364-8CB4-33131B6756B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a:extLst>
              <a:ext uri="{FF2B5EF4-FFF2-40B4-BE49-F238E27FC236}">
                <a16:creationId xmlns:a16="http://schemas.microsoft.com/office/drawing/2014/main" id="{25458FBF-8566-4227-8704-997D114B21E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Once connected with your State PTA Reflections program, you will be able to being editing program materials. When customizing the materials and developing your program make sure to keep track of important State dates, things like Submission deadlines, Judging Periods, Celebration event dates. </a:t>
            </a:r>
          </a:p>
          <a:p>
            <a:endParaRPr lang="en-US" altLang="en-US" dirty="0"/>
          </a:p>
          <a:p>
            <a:r>
              <a:rPr lang="en-US" altLang="en-US" dirty="0"/>
              <a:t>Work backwards from the deadline to submit entries to the next level. Set your review timeline to end at least a week prior to the deadline – this will make sure you can submit your entries prior to the deadline. </a:t>
            </a:r>
          </a:p>
          <a:p>
            <a:endParaRPr lang="en-US" altLang="en-US" dirty="0"/>
          </a:p>
          <a:p>
            <a:pPr lvl="0"/>
            <a:r>
              <a:rPr lang="en-US" dirty="0">
                <a:solidFill>
                  <a:schemeClr val="bg1"/>
                </a:solidFill>
              </a:rPr>
              <a:t>Once you have altered the materials you will need to distribute everything to program participants. This will be different for every school. For example, some leaders place </a:t>
            </a:r>
            <a:r>
              <a:rPr lang="en-US" sz="1200" kern="1200" dirty="0">
                <a:solidFill>
                  <a:schemeClr val="tx1"/>
                </a:solidFill>
                <a:effectLst/>
                <a:latin typeface="+mn-lt"/>
                <a:ea typeface="MS PGothic" panose="020B0600070205080204" pitchFamily="34" charset="-128"/>
                <a:cs typeface="MS PGothic" charset="0"/>
              </a:rPr>
              <a:t>entry forms and rules in the office front desk and others leave forms with teachers. Use whatever strategy works best for your school community.</a:t>
            </a:r>
          </a:p>
          <a:p>
            <a:pPr lvl="0"/>
            <a:endParaRPr lang="en-US" sz="1200" kern="1200" dirty="0">
              <a:solidFill>
                <a:schemeClr val="tx1"/>
              </a:solidFill>
              <a:effectLst/>
              <a:latin typeface="+mn-lt"/>
              <a:ea typeface="MS PGothic" panose="020B0600070205080204" pitchFamily="34" charset="-128"/>
              <a:cs typeface="MS PGothic" charset="0"/>
            </a:endParaRPr>
          </a:p>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en-US" dirty="0"/>
              <a:t>Remember that promotional materials are available at </a:t>
            </a:r>
            <a:r>
              <a:rPr lang="en-US" sz="1200" dirty="0">
                <a:hlinkClick r:id="rId3"/>
              </a:rPr>
              <a:t>PTA.org/</a:t>
            </a:r>
            <a:r>
              <a:rPr lang="en-US" sz="1200" dirty="0" err="1">
                <a:hlinkClick r:id="rId3"/>
              </a:rPr>
              <a:t>StartYourProgram</a:t>
            </a:r>
            <a:r>
              <a:rPr lang="en-US" sz="1200" dirty="0"/>
              <a:t>. </a:t>
            </a:r>
            <a:r>
              <a:rPr lang="en-US" altLang="en-US" sz="1200" dirty="0"/>
              <a:t>Use these materials to publicize the program in your school community and on social media</a:t>
            </a:r>
            <a:endParaRPr lang="en-US" sz="1200" kern="1200" dirty="0">
              <a:solidFill>
                <a:schemeClr val="tx1"/>
              </a:solidFill>
              <a:effectLst/>
              <a:latin typeface="+mn-lt"/>
              <a:ea typeface="MS PGothic" panose="020B0600070205080204" pitchFamily="34" charset="-128"/>
              <a:cs typeface="MS PGothic" charset="0"/>
            </a:endParaRPr>
          </a:p>
          <a:p>
            <a:pPr marL="0" lvl="0" indent="0">
              <a:buFont typeface="Arial" panose="020B0604020202020204" pitchFamily="34" charset="0"/>
              <a:buNone/>
            </a:pPr>
            <a:endParaRPr lang="en-US" dirty="0">
              <a:solidFill>
                <a:schemeClr val="bg1"/>
              </a:solidFill>
            </a:endParaRPr>
          </a:p>
        </p:txBody>
      </p:sp>
      <p:sp>
        <p:nvSpPr>
          <p:cNvPr id="7172" name="Slide Number Placeholder 3">
            <a:extLst>
              <a:ext uri="{FF2B5EF4-FFF2-40B4-BE49-F238E27FC236}">
                <a16:creationId xmlns:a16="http://schemas.microsoft.com/office/drawing/2014/main" id="{1782CF63-3468-442F-AD7E-CB5B7313CB0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F82D6636-D55B-4C57-A067-C01BFC54B197}" type="slidenum">
              <a:rPr lang="en-US" altLang="en-US"/>
              <a:pPr/>
              <a:t>8</a:t>
            </a:fld>
            <a:endParaRPr lang="en-US" altLang="en-US"/>
          </a:p>
        </p:txBody>
      </p:sp>
    </p:spTree>
    <p:extLst>
      <p:ext uri="{BB962C8B-B14F-4D97-AF65-F5344CB8AC3E}">
        <p14:creationId xmlns:p14="http://schemas.microsoft.com/office/powerpoint/2010/main" val="32080017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a:extLst>
              <a:ext uri="{FF2B5EF4-FFF2-40B4-BE49-F238E27FC236}">
                <a16:creationId xmlns:a16="http://schemas.microsoft.com/office/drawing/2014/main" id="{27F9CD98-F17B-4364-8CB4-33131B6756B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a:extLst>
              <a:ext uri="{FF2B5EF4-FFF2-40B4-BE49-F238E27FC236}">
                <a16:creationId xmlns:a16="http://schemas.microsoft.com/office/drawing/2014/main" id="{25458FBF-8566-4227-8704-997D114B21E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en-US" dirty="0"/>
              <a:t>Shown here, this form is what National PTA uses to collect student information and details around the entries. Please make sure this form is filled out completely and accurately. You can find a fillable version of this form at </a:t>
            </a:r>
            <a:r>
              <a:rPr lang="en-US" dirty="0">
                <a:solidFill>
                  <a:schemeClr val="bg1"/>
                </a:solidFill>
              </a:rPr>
              <a:t>PTA.org/reflections/</a:t>
            </a:r>
            <a:r>
              <a:rPr lang="en-US" dirty="0" err="1">
                <a:solidFill>
                  <a:schemeClr val="bg1"/>
                </a:solidFill>
              </a:rPr>
              <a:t>startyourprogram</a:t>
            </a:r>
            <a:r>
              <a:rPr lang="en-US" dirty="0">
                <a:solidFill>
                  <a:schemeClr val="bg1"/>
                </a:solidFill>
              </a:rPr>
              <a:t>.</a:t>
            </a:r>
            <a:endParaRPr lang="en-US" altLang="en-US" dirty="0"/>
          </a:p>
          <a:p>
            <a:endParaRPr lang="en-US" altLang="en-US" dirty="0"/>
          </a:p>
          <a:p>
            <a:r>
              <a:rPr lang="en-US" altLang="en-US" dirty="0"/>
              <a:t>Make sure to keep a spreadsheet or some collection of all your student entry forms so you can have accurate information for advancing entries and celebrating students.</a:t>
            </a:r>
          </a:p>
        </p:txBody>
      </p:sp>
      <p:sp>
        <p:nvSpPr>
          <p:cNvPr id="7172" name="Slide Number Placeholder 3">
            <a:extLst>
              <a:ext uri="{FF2B5EF4-FFF2-40B4-BE49-F238E27FC236}">
                <a16:creationId xmlns:a16="http://schemas.microsoft.com/office/drawing/2014/main" id="{1782CF63-3468-442F-AD7E-CB5B7313CB0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F82D6636-D55B-4C57-A067-C01BFC54B197}" type="slidenum">
              <a:rPr lang="en-US" altLang="en-US"/>
              <a:pPr/>
              <a:t>9</a:t>
            </a:fld>
            <a:endParaRPr lang="en-US" altLang="en-US"/>
          </a:p>
        </p:txBody>
      </p:sp>
    </p:spTree>
    <p:extLst>
      <p:ext uri="{BB962C8B-B14F-4D97-AF65-F5344CB8AC3E}">
        <p14:creationId xmlns:p14="http://schemas.microsoft.com/office/powerpoint/2010/main" val="8430513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a:extLst>
              <a:ext uri="{FF2B5EF4-FFF2-40B4-BE49-F238E27FC236}">
                <a16:creationId xmlns:a16="http://schemas.microsoft.com/office/drawing/2014/main" id="{27F9CD98-F17B-4364-8CB4-33131B6756B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a:extLst>
              <a:ext uri="{FF2B5EF4-FFF2-40B4-BE49-F238E27FC236}">
                <a16:creationId xmlns:a16="http://schemas.microsoft.com/office/drawing/2014/main" id="{25458FBF-8566-4227-8704-997D114B21E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a:spcBef>
                <a:spcPts val="0"/>
              </a:spcBef>
              <a:spcAft>
                <a:spcPts val="0"/>
              </a:spcAft>
            </a:pPr>
            <a:r>
              <a:rPr lang="en-US" sz="1200" dirty="0">
                <a:effectLst/>
                <a:latin typeface="Calibri" panose="020F0502020204030204" pitchFamily="34" charset="0"/>
                <a:ea typeface="Calibri" panose="020F0502020204030204" pitchFamily="34" charset="0"/>
              </a:rPr>
              <a:t>The biggest advice around judge recruitment is to tap into the resources around you:</a:t>
            </a:r>
          </a:p>
          <a:p>
            <a:pPr marL="171450" marR="0" indent="-171450">
              <a:spcBef>
                <a:spcPts val="0"/>
              </a:spcBef>
              <a:spcAft>
                <a:spcPts val="0"/>
              </a:spcAft>
              <a:buFont typeface="Arial" panose="020B0604020202020204" pitchFamily="34" charset="0"/>
              <a:buChar char="•"/>
            </a:pPr>
            <a:endParaRPr lang="en-US" sz="1200" dirty="0">
              <a:effectLst/>
              <a:latin typeface="Calibri" panose="020F0502020204030204" pitchFamily="34" charset="0"/>
              <a:ea typeface="Calibri" panose="020F0502020204030204" pitchFamily="34" charset="0"/>
            </a:endParaRPr>
          </a:p>
          <a:p>
            <a:pPr marL="171450" marR="0" indent="-171450">
              <a:spcBef>
                <a:spcPts val="0"/>
              </a:spcBef>
              <a:spcAft>
                <a:spcPts val="0"/>
              </a:spcAft>
              <a:buFont typeface="Arial" panose="020B0604020202020204" pitchFamily="34" charset="0"/>
              <a:buChar char="•"/>
            </a:pPr>
            <a:r>
              <a:rPr lang="en-US" sz="1200" dirty="0">
                <a:effectLst/>
                <a:latin typeface="Calibri" panose="020F0502020204030204" pitchFamily="34" charset="0"/>
                <a:ea typeface="Calibri" panose="020F0502020204030204" pitchFamily="34" charset="0"/>
              </a:rPr>
              <a:t>Parents: Individuals with art backgrounds may be within or close to your PTA. Make a public call at a PTA meeting specifically for judges.</a:t>
            </a:r>
          </a:p>
          <a:p>
            <a:pPr marL="171450" marR="0" indent="-171450">
              <a:spcBef>
                <a:spcPts val="0"/>
              </a:spcBef>
              <a:spcAft>
                <a:spcPts val="0"/>
              </a:spcAft>
              <a:buFont typeface="Arial" panose="020B0604020202020204" pitchFamily="34" charset="0"/>
              <a:buChar char="•"/>
            </a:pPr>
            <a:r>
              <a:rPr lang="en-US" sz="1200" dirty="0">
                <a:effectLst/>
                <a:latin typeface="Calibri" panose="020F0502020204030204" pitchFamily="34" charset="0"/>
                <a:ea typeface="Calibri" panose="020F0502020204030204" pitchFamily="34" charset="0"/>
              </a:rPr>
              <a:t>Administrators: Consider having school or district administrators as celebrity judges to increase notoriety for the program.</a:t>
            </a:r>
          </a:p>
          <a:p>
            <a:pPr marL="171450" marR="0" indent="-171450">
              <a:spcBef>
                <a:spcPts val="0"/>
              </a:spcBef>
              <a:spcAft>
                <a:spcPts val="0"/>
              </a:spcAft>
              <a:buFont typeface="Arial" panose="020B0604020202020204" pitchFamily="34" charset="0"/>
              <a:buChar char="•"/>
            </a:pPr>
            <a:r>
              <a:rPr lang="en-US" sz="1200" dirty="0">
                <a:effectLst/>
                <a:latin typeface="Calibri" panose="020F0502020204030204" pitchFamily="34" charset="0"/>
                <a:ea typeface="Calibri" panose="020F0502020204030204" pitchFamily="34" charset="0"/>
              </a:rPr>
              <a:t>Local art professionals like art teachers, artists or art businesses will have connections and will be awesome judges for kids as they learn who is reviewing their work.</a:t>
            </a:r>
          </a:p>
          <a:p>
            <a:pPr marL="171450" marR="0" indent="-171450">
              <a:spcBef>
                <a:spcPts val="0"/>
              </a:spcBef>
              <a:spcAft>
                <a:spcPts val="0"/>
              </a:spcAft>
              <a:buFont typeface="Arial" panose="020B0604020202020204" pitchFamily="34" charset="0"/>
              <a:buChar char="•"/>
            </a:pPr>
            <a:r>
              <a:rPr lang="en-US" sz="1200" dirty="0">
                <a:effectLst/>
                <a:latin typeface="Calibri" panose="020F0502020204030204" pitchFamily="34" charset="0"/>
                <a:ea typeface="Calibri" panose="020F0502020204030204" pitchFamily="34" charset="0"/>
              </a:rPr>
              <a:t>Reach out to former judges or Reflections supporters. </a:t>
            </a:r>
          </a:p>
          <a:p>
            <a:pPr marL="171450" marR="0" indent="-171450">
              <a:spcBef>
                <a:spcPts val="0"/>
              </a:spcBef>
              <a:spcAft>
                <a:spcPts val="0"/>
              </a:spcAft>
              <a:buFont typeface="Arial" panose="020B0604020202020204" pitchFamily="34" charset="0"/>
              <a:buChar char="•"/>
            </a:pPr>
            <a:r>
              <a:rPr lang="en-US" sz="1200" dirty="0">
                <a:effectLst/>
                <a:latin typeface="Calibri" panose="020F0502020204030204" pitchFamily="34" charset="0"/>
                <a:ea typeface="Calibri" panose="020F0502020204030204" pitchFamily="34" charset="0"/>
              </a:rPr>
              <a:t>Students and arts professors from local colleges and universities may be looking for ways to get involved in their community.</a:t>
            </a:r>
          </a:p>
          <a:p>
            <a:pPr marL="171450" marR="0" indent="-171450">
              <a:spcBef>
                <a:spcPts val="0"/>
              </a:spcBef>
              <a:spcAft>
                <a:spcPts val="0"/>
              </a:spcAft>
              <a:buFont typeface="Arial" panose="020B0604020202020204" pitchFamily="34" charset="0"/>
              <a:buChar char="•"/>
            </a:pPr>
            <a:r>
              <a:rPr lang="en-US" sz="1200" dirty="0">
                <a:effectLst/>
                <a:latin typeface="Calibri" panose="020F0502020204030204" pitchFamily="34" charset="0"/>
                <a:ea typeface="Calibri" panose="020F0502020204030204" pitchFamily="34" charset="0"/>
              </a:rPr>
              <a:t>Former Reflections winners like recent High School graduates already know and love the program – recruit them and let them feel like experts themselves!</a:t>
            </a:r>
          </a:p>
          <a:p>
            <a:endParaRPr lang="en-US" altLang="en-US" dirty="0"/>
          </a:p>
          <a:p>
            <a:endParaRPr lang="en-US" altLang="en-US" dirty="0"/>
          </a:p>
        </p:txBody>
      </p:sp>
      <p:sp>
        <p:nvSpPr>
          <p:cNvPr id="7172" name="Slide Number Placeholder 3">
            <a:extLst>
              <a:ext uri="{FF2B5EF4-FFF2-40B4-BE49-F238E27FC236}">
                <a16:creationId xmlns:a16="http://schemas.microsoft.com/office/drawing/2014/main" id="{1782CF63-3468-442F-AD7E-CB5B7313CB0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F82D6636-D55B-4C57-A067-C01BFC54B197}" type="slidenum">
              <a:rPr lang="en-US" altLang="en-US"/>
              <a:pPr/>
              <a:t>10</a:t>
            </a:fld>
            <a:endParaRPr lang="en-US" altLang="en-US"/>
          </a:p>
        </p:txBody>
      </p:sp>
    </p:spTree>
    <p:extLst>
      <p:ext uri="{BB962C8B-B14F-4D97-AF65-F5344CB8AC3E}">
        <p14:creationId xmlns:p14="http://schemas.microsoft.com/office/powerpoint/2010/main" val="23999393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25817ED7-B4ED-47D3-9C9A-0AA02264E1CC}"/>
              </a:ext>
            </a:extLst>
          </p:cNvPr>
          <p:cNvSpPr>
            <a:spLocks noGrp="1"/>
          </p:cNvSpPr>
          <p:nvPr>
            <p:ph type="dt" sz="half" idx="10"/>
          </p:nvPr>
        </p:nvSpPr>
        <p:spPr/>
        <p:txBody>
          <a:bodyPr/>
          <a:lstStyle>
            <a:lvl1pPr>
              <a:defRPr/>
            </a:lvl1pPr>
          </a:lstStyle>
          <a:p>
            <a:pPr>
              <a:defRPr/>
            </a:pPr>
            <a:fld id="{0459AD33-DA76-412B-B22D-4E513A33F30D}" type="datetimeFigureOut">
              <a:rPr lang="en-US" altLang="en-US"/>
              <a:pPr>
                <a:defRPr/>
              </a:pPr>
              <a:t>8/8/2023</a:t>
            </a:fld>
            <a:endParaRPr lang="en-US" altLang="en-US"/>
          </a:p>
        </p:txBody>
      </p:sp>
      <p:sp>
        <p:nvSpPr>
          <p:cNvPr id="5" name="Footer Placeholder 4">
            <a:extLst>
              <a:ext uri="{FF2B5EF4-FFF2-40B4-BE49-F238E27FC236}">
                <a16:creationId xmlns:a16="http://schemas.microsoft.com/office/drawing/2014/main" id="{AC8A3BD0-7E03-475C-8E0D-DBED6E7944C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26040C34-A7C4-44F1-8BB2-1D93BDA98EE2}"/>
              </a:ext>
            </a:extLst>
          </p:cNvPr>
          <p:cNvSpPr>
            <a:spLocks noGrp="1"/>
          </p:cNvSpPr>
          <p:nvPr>
            <p:ph type="sldNum" sz="quarter" idx="12"/>
          </p:nvPr>
        </p:nvSpPr>
        <p:spPr/>
        <p:txBody>
          <a:bodyPr/>
          <a:lstStyle>
            <a:lvl1pPr>
              <a:defRPr/>
            </a:lvl1pPr>
          </a:lstStyle>
          <a:p>
            <a:pPr>
              <a:defRPr/>
            </a:pPr>
            <a:fld id="{B9947EB0-F63A-44A2-A031-330C893C715A}" type="slidenum">
              <a:rPr lang="en-US" altLang="en-US"/>
              <a:pPr>
                <a:defRPr/>
              </a:pPr>
              <a:t>‹#›</a:t>
            </a:fld>
            <a:endParaRPr lang="en-US" altLang="en-US"/>
          </a:p>
        </p:txBody>
      </p:sp>
    </p:spTree>
    <p:extLst>
      <p:ext uri="{BB962C8B-B14F-4D97-AF65-F5344CB8AC3E}">
        <p14:creationId xmlns:p14="http://schemas.microsoft.com/office/powerpoint/2010/main" val="4708959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7FF454-F23A-4070-9344-8F5959F56DC5}"/>
              </a:ext>
            </a:extLst>
          </p:cNvPr>
          <p:cNvSpPr>
            <a:spLocks noGrp="1"/>
          </p:cNvSpPr>
          <p:nvPr>
            <p:ph type="dt" sz="half" idx="10"/>
          </p:nvPr>
        </p:nvSpPr>
        <p:spPr/>
        <p:txBody>
          <a:bodyPr/>
          <a:lstStyle>
            <a:lvl1pPr>
              <a:defRPr/>
            </a:lvl1pPr>
          </a:lstStyle>
          <a:p>
            <a:pPr>
              <a:defRPr/>
            </a:pPr>
            <a:fld id="{9F0EDBD9-F552-4BB6-8F4F-D288982D4DE5}" type="datetimeFigureOut">
              <a:rPr lang="en-US" altLang="en-US"/>
              <a:pPr>
                <a:defRPr/>
              </a:pPr>
              <a:t>8/8/2023</a:t>
            </a:fld>
            <a:endParaRPr lang="en-US" altLang="en-US"/>
          </a:p>
        </p:txBody>
      </p:sp>
      <p:sp>
        <p:nvSpPr>
          <p:cNvPr id="5" name="Footer Placeholder 4">
            <a:extLst>
              <a:ext uri="{FF2B5EF4-FFF2-40B4-BE49-F238E27FC236}">
                <a16:creationId xmlns:a16="http://schemas.microsoft.com/office/drawing/2014/main" id="{DA08B6D5-E0D0-40C2-86BC-09D89930E23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DC04A6B-44B3-4A22-9C54-6CCED0C8E298}"/>
              </a:ext>
            </a:extLst>
          </p:cNvPr>
          <p:cNvSpPr>
            <a:spLocks noGrp="1"/>
          </p:cNvSpPr>
          <p:nvPr>
            <p:ph type="sldNum" sz="quarter" idx="12"/>
          </p:nvPr>
        </p:nvSpPr>
        <p:spPr/>
        <p:txBody>
          <a:bodyPr/>
          <a:lstStyle>
            <a:lvl1pPr>
              <a:defRPr/>
            </a:lvl1pPr>
          </a:lstStyle>
          <a:p>
            <a:pPr>
              <a:defRPr/>
            </a:pPr>
            <a:fld id="{BDDC4654-2F13-4E58-B6D6-792CA87E71B9}" type="slidenum">
              <a:rPr lang="en-US" altLang="en-US"/>
              <a:pPr>
                <a:defRPr/>
              </a:pPr>
              <a:t>‹#›</a:t>
            </a:fld>
            <a:endParaRPr lang="en-US" altLang="en-US"/>
          </a:p>
        </p:txBody>
      </p:sp>
    </p:spTree>
    <p:extLst>
      <p:ext uri="{BB962C8B-B14F-4D97-AF65-F5344CB8AC3E}">
        <p14:creationId xmlns:p14="http://schemas.microsoft.com/office/powerpoint/2010/main" val="23098904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BB3A58-C0BC-4CCD-B770-DA8E74FC3C1B}"/>
              </a:ext>
            </a:extLst>
          </p:cNvPr>
          <p:cNvSpPr>
            <a:spLocks noGrp="1"/>
          </p:cNvSpPr>
          <p:nvPr>
            <p:ph type="dt" sz="half" idx="10"/>
          </p:nvPr>
        </p:nvSpPr>
        <p:spPr/>
        <p:txBody>
          <a:bodyPr/>
          <a:lstStyle>
            <a:lvl1pPr>
              <a:defRPr/>
            </a:lvl1pPr>
          </a:lstStyle>
          <a:p>
            <a:pPr>
              <a:defRPr/>
            </a:pPr>
            <a:fld id="{E02D2235-DA39-4158-9D93-012FEA74F308}" type="datetimeFigureOut">
              <a:rPr lang="en-US" altLang="en-US"/>
              <a:pPr>
                <a:defRPr/>
              </a:pPr>
              <a:t>8/8/2023</a:t>
            </a:fld>
            <a:endParaRPr lang="en-US" altLang="en-US"/>
          </a:p>
        </p:txBody>
      </p:sp>
      <p:sp>
        <p:nvSpPr>
          <p:cNvPr id="5" name="Footer Placeholder 4">
            <a:extLst>
              <a:ext uri="{FF2B5EF4-FFF2-40B4-BE49-F238E27FC236}">
                <a16:creationId xmlns:a16="http://schemas.microsoft.com/office/drawing/2014/main" id="{8379726B-06E0-4138-B2DE-754F171A14C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0438DB4-041E-4240-AA92-743ACA5C251C}"/>
              </a:ext>
            </a:extLst>
          </p:cNvPr>
          <p:cNvSpPr>
            <a:spLocks noGrp="1"/>
          </p:cNvSpPr>
          <p:nvPr>
            <p:ph type="sldNum" sz="quarter" idx="12"/>
          </p:nvPr>
        </p:nvSpPr>
        <p:spPr/>
        <p:txBody>
          <a:bodyPr/>
          <a:lstStyle>
            <a:lvl1pPr>
              <a:defRPr/>
            </a:lvl1pPr>
          </a:lstStyle>
          <a:p>
            <a:pPr>
              <a:defRPr/>
            </a:pPr>
            <a:fld id="{BE8A60FE-BECB-4BCF-BA2B-EFD469B04242}" type="slidenum">
              <a:rPr lang="en-US" altLang="en-US"/>
              <a:pPr>
                <a:defRPr/>
              </a:pPr>
              <a:t>‹#›</a:t>
            </a:fld>
            <a:endParaRPr lang="en-US" altLang="en-US"/>
          </a:p>
        </p:txBody>
      </p:sp>
    </p:spTree>
    <p:extLst>
      <p:ext uri="{BB962C8B-B14F-4D97-AF65-F5344CB8AC3E}">
        <p14:creationId xmlns:p14="http://schemas.microsoft.com/office/powerpoint/2010/main" val="14226816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068F54-B266-4466-8DB9-67BBA36F23A7}"/>
              </a:ext>
            </a:extLst>
          </p:cNvPr>
          <p:cNvSpPr>
            <a:spLocks noGrp="1"/>
          </p:cNvSpPr>
          <p:nvPr>
            <p:ph type="dt" sz="half" idx="10"/>
          </p:nvPr>
        </p:nvSpPr>
        <p:spPr/>
        <p:txBody>
          <a:bodyPr/>
          <a:lstStyle>
            <a:lvl1pPr>
              <a:defRPr/>
            </a:lvl1pPr>
          </a:lstStyle>
          <a:p>
            <a:pPr>
              <a:defRPr/>
            </a:pPr>
            <a:fld id="{24C4A02A-6460-43EF-9CEF-3E59413F7F46}" type="datetimeFigureOut">
              <a:rPr lang="en-US" altLang="en-US"/>
              <a:pPr>
                <a:defRPr/>
              </a:pPr>
              <a:t>8/8/2023</a:t>
            </a:fld>
            <a:endParaRPr lang="en-US" altLang="en-US"/>
          </a:p>
        </p:txBody>
      </p:sp>
      <p:sp>
        <p:nvSpPr>
          <p:cNvPr id="5" name="Footer Placeholder 4">
            <a:extLst>
              <a:ext uri="{FF2B5EF4-FFF2-40B4-BE49-F238E27FC236}">
                <a16:creationId xmlns:a16="http://schemas.microsoft.com/office/drawing/2014/main" id="{11C03345-7CC7-4843-8977-D07235FF8FB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C7D8835-1B7A-4EB7-8130-94BDFCAADE7A}"/>
              </a:ext>
            </a:extLst>
          </p:cNvPr>
          <p:cNvSpPr>
            <a:spLocks noGrp="1"/>
          </p:cNvSpPr>
          <p:nvPr>
            <p:ph type="sldNum" sz="quarter" idx="12"/>
          </p:nvPr>
        </p:nvSpPr>
        <p:spPr/>
        <p:txBody>
          <a:bodyPr/>
          <a:lstStyle>
            <a:lvl1pPr>
              <a:defRPr/>
            </a:lvl1pPr>
          </a:lstStyle>
          <a:p>
            <a:pPr>
              <a:defRPr/>
            </a:pPr>
            <a:fld id="{EE0EAA18-3B6B-427E-AC3F-54931E8FC3F7}" type="slidenum">
              <a:rPr lang="en-US" altLang="en-US"/>
              <a:pPr>
                <a:defRPr/>
              </a:pPr>
              <a:t>‹#›</a:t>
            </a:fld>
            <a:endParaRPr lang="en-US" altLang="en-US"/>
          </a:p>
        </p:txBody>
      </p:sp>
    </p:spTree>
    <p:extLst>
      <p:ext uri="{BB962C8B-B14F-4D97-AF65-F5344CB8AC3E}">
        <p14:creationId xmlns:p14="http://schemas.microsoft.com/office/powerpoint/2010/main" val="23950564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0973066-4F71-43BD-9A4B-498EEAF7904C}"/>
              </a:ext>
            </a:extLst>
          </p:cNvPr>
          <p:cNvSpPr>
            <a:spLocks noGrp="1"/>
          </p:cNvSpPr>
          <p:nvPr>
            <p:ph type="dt" sz="half" idx="10"/>
          </p:nvPr>
        </p:nvSpPr>
        <p:spPr/>
        <p:txBody>
          <a:bodyPr/>
          <a:lstStyle>
            <a:lvl1pPr>
              <a:defRPr/>
            </a:lvl1pPr>
          </a:lstStyle>
          <a:p>
            <a:pPr>
              <a:defRPr/>
            </a:pPr>
            <a:fld id="{0D7B4C0B-272D-4149-8039-9563BDBC865C}" type="datetimeFigureOut">
              <a:rPr lang="en-US" altLang="en-US"/>
              <a:pPr>
                <a:defRPr/>
              </a:pPr>
              <a:t>8/8/2023</a:t>
            </a:fld>
            <a:endParaRPr lang="en-US" altLang="en-US"/>
          </a:p>
        </p:txBody>
      </p:sp>
      <p:sp>
        <p:nvSpPr>
          <p:cNvPr id="5" name="Footer Placeholder 4">
            <a:extLst>
              <a:ext uri="{FF2B5EF4-FFF2-40B4-BE49-F238E27FC236}">
                <a16:creationId xmlns:a16="http://schemas.microsoft.com/office/drawing/2014/main" id="{B60E9130-6CB0-4274-92B2-9EE606EDFA6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4662482-8EE7-4A31-8072-704DBE2E6409}"/>
              </a:ext>
            </a:extLst>
          </p:cNvPr>
          <p:cNvSpPr>
            <a:spLocks noGrp="1"/>
          </p:cNvSpPr>
          <p:nvPr>
            <p:ph type="sldNum" sz="quarter" idx="12"/>
          </p:nvPr>
        </p:nvSpPr>
        <p:spPr/>
        <p:txBody>
          <a:bodyPr/>
          <a:lstStyle>
            <a:lvl1pPr>
              <a:defRPr/>
            </a:lvl1pPr>
          </a:lstStyle>
          <a:p>
            <a:pPr>
              <a:defRPr/>
            </a:pPr>
            <a:fld id="{4DF43723-FB1C-4FFB-ACC4-29CA16F98D2E}" type="slidenum">
              <a:rPr lang="en-US" altLang="en-US"/>
              <a:pPr>
                <a:defRPr/>
              </a:pPr>
              <a:t>‹#›</a:t>
            </a:fld>
            <a:endParaRPr lang="en-US" altLang="en-US"/>
          </a:p>
        </p:txBody>
      </p:sp>
    </p:spTree>
    <p:extLst>
      <p:ext uri="{BB962C8B-B14F-4D97-AF65-F5344CB8AC3E}">
        <p14:creationId xmlns:p14="http://schemas.microsoft.com/office/powerpoint/2010/main" val="3387473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4436EBD0-8F3F-4A0E-A0B8-99802D698892}"/>
              </a:ext>
            </a:extLst>
          </p:cNvPr>
          <p:cNvSpPr>
            <a:spLocks noGrp="1"/>
          </p:cNvSpPr>
          <p:nvPr>
            <p:ph type="dt" sz="half" idx="10"/>
          </p:nvPr>
        </p:nvSpPr>
        <p:spPr/>
        <p:txBody>
          <a:bodyPr/>
          <a:lstStyle>
            <a:lvl1pPr>
              <a:defRPr/>
            </a:lvl1pPr>
          </a:lstStyle>
          <a:p>
            <a:pPr>
              <a:defRPr/>
            </a:pPr>
            <a:fld id="{4E4A8422-2FD1-40BD-8418-A03D2FF71799}" type="datetimeFigureOut">
              <a:rPr lang="en-US" altLang="en-US"/>
              <a:pPr>
                <a:defRPr/>
              </a:pPr>
              <a:t>8/8/2023</a:t>
            </a:fld>
            <a:endParaRPr lang="en-US" altLang="en-US"/>
          </a:p>
        </p:txBody>
      </p:sp>
      <p:sp>
        <p:nvSpPr>
          <p:cNvPr id="6" name="Footer Placeholder 4">
            <a:extLst>
              <a:ext uri="{FF2B5EF4-FFF2-40B4-BE49-F238E27FC236}">
                <a16:creationId xmlns:a16="http://schemas.microsoft.com/office/drawing/2014/main" id="{1957407D-4CA0-4760-B855-BE2F653BED95}"/>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CBB78067-A76F-449F-AE8F-887C49D62038}"/>
              </a:ext>
            </a:extLst>
          </p:cNvPr>
          <p:cNvSpPr>
            <a:spLocks noGrp="1"/>
          </p:cNvSpPr>
          <p:nvPr>
            <p:ph type="sldNum" sz="quarter" idx="12"/>
          </p:nvPr>
        </p:nvSpPr>
        <p:spPr/>
        <p:txBody>
          <a:bodyPr/>
          <a:lstStyle>
            <a:lvl1pPr>
              <a:defRPr/>
            </a:lvl1pPr>
          </a:lstStyle>
          <a:p>
            <a:pPr>
              <a:defRPr/>
            </a:pPr>
            <a:fld id="{C6FC3546-7B9A-4AA7-8441-A80310AD2849}" type="slidenum">
              <a:rPr lang="en-US" altLang="en-US"/>
              <a:pPr>
                <a:defRPr/>
              </a:pPr>
              <a:t>‹#›</a:t>
            </a:fld>
            <a:endParaRPr lang="en-US" altLang="en-US"/>
          </a:p>
        </p:txBody>
      </p:sp>
    </p:spTree>
    <p:extLst>
      <p:ext uri="{BB962C8B-B14F-4D97-AF65-F5344CB8AC3E}">
        <p14:creationId xmlns:p14="http://schemas.microsoft.com/office/powerpoint/2010/main" val="22616369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35E0CA89-DB62-4753-9709-B0DB9465840A}"/>
              </a:ext>
            </a:extLst>
          </p:cNvPr>
          <p:cNvSpPr>
            <a:spLocks noGrp="1"/>
          </p:cNvSpPr>
          <p:nvPr>
            <p:ph type="dt" sz="half" idx="10"/>
          </p:nvPr>
        </p:nvSpPr>
        <p:spPr/>
        <p:txBody>
          <a:bodyPr/>
          <a:lstStyle>
            <a:lvl1pPr>
              <a:defRPr/>
            </a:lvl1pPr>
          </a:lstStyle>
          <a:p>
            <a:pPr>
              <a:defRPr/>
            </a:pPr>
            <a:fld id="{4EAA1EAA-D055-4A58-9AB6-95DBB5D8AC0A}" type="datetimeFigureOut">
              <a:rPr lang="en-US" altLang="en-US"/>
              <a:pPr>
                <a:defRPr/>
              </a:pPr>
              <a:t>8/8/2023</a:t>
            </a:fld>
            <a:endParaRPr lang="en-US" altLang="en-US"/>
          </a:p>
        </p:txBody>
      </p:sp>
      <p:sp>
        <p:nvSpPr>
          <p:cNvPr id="8" name="Footer Placeholder 4">
            <a:extLst>
              <a:ext uri="{FF2B5EF4-FFF2-40B4-BE49-F238E27FC236}">
                <a16:creationId xmlns:a16="http://schemas.microsoft.com/office/drawing/2014/main" id="{18D23DC2-5C98-455E-A5DD-97B2CEE11E09}"/>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12572D72-B79B-499A-AF8C-85FCAF313F02}"/>
              </a:ext>
            </a:extLst>
          </p:cNvPr>
          <p:cNvSpPr>
            <a:spLocks noGrp="1"/>
          </p:cNvSpPr>
          <p:nvPr>
            <p:ph type="sldNum" sz="quarter" idx="12"/>
          </p:nvPr>
        </p:nvSpPr>
        <p:spPr/>
        <p:txBody>
          <a:bodyPr/>
          <a:lstStyle>
            <a:lvl1pPr>
              <a:defRPr/>
            </a:lvl1pPr>
          </a:lstStyle>
          <a:p>
            <a:pPr>
              <a:defRPr/>
            </a:pPr>
            <a:fld id="{24A12A61-3103-4A01-AF50-5468A2E3F5D8}" type="slidenum">
              <a:rPr lang="en-US" altLang="en-US"/>
              <a:pPr>
                <a:defRPr/>
              </a:pPr>
              <a:t>‹#›</a:t>
            </a:fld>
            <a:endParaRPr lang="en-US" altLang="en-US"/>
          </a:p>
        </p:txBody>
      </p:sp>
    </p:spTree>
    <p:extLst>
      <p:ext uri="{BB962C8B-B14F-4D97-AF65-F5344CB8AC3E}">
        <p14:creationId xmlns:p14="http://schemas.microsoft.com/office/powerpoint/2010/main" val="36325874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BF78FC2F-B3EA-4FC8-8DF8-D7914734FAD2}"/>
              </a:ext>
            </a:extLst>
          </p:cNvPr>
          <p:cNvSpPr>
            <a:spLocks noGrp="1"/>
          </p:cNvSpPr>
          <p:nvPr>
            <p:ph type="dt" sz="half" idx="10"/>
          </p:nvPr>
        </p:nvSpPr>
        <p:spPr/>
        <p:txBody>
          <a:bodyPr/>
          <a:lstStyle>
            <a:lvl1pPr>
              <a:defRPr/>
            </a:lvl1pPr>
          </a:lstStyle>
          <a:p>
            <a:pPr>
              <a:defRPr/>
            </a:pPr>
            <a:fld id="{5ABF1B95-D293-489D-9413-EF487F151688}" type="datetimeFigureOut">
              <a:rPr lang="en-US" altLang="en-US"/>
              <a:pPr>
                <a:defRPr/>
              </a:pPr>
              <a:t>8/8/2023</a:t>
            </a:fld>
            <a:endParaRPr lang="en-US" altLang="en-US"/>
          </a:p>
        </p:txBody>
      </p:sp>
      <p:sp>
        <p:nvSpPr>
          <p:cNvPr id="4" name="Footer Placeholder 4">
            <a:extLst>
              <a:ext uri="{FF2B5EF4-FFF2-40B4-BE49-F238E27FC236}">
                <a16:creationId xmlns:a16="http://schemas.microsoft.com/office/drawing/2014/main" id="{15F2BCBA-D1E1-4165-84CB-B0BFC6420113}"/>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CEC1FC73-DB18-4E4B-B9C7-B58BAD547520}"/>
              </a:ext>
            </a:extLst>
          </p:cNvPr>
          <p:cNvSpPr>
            <a:spLocks noGrp="1"/>
          </p:cNvSpPr>
          <p:nvPr>
            <p:ph type="sldNum" sz="quarter" idx="12"/>
          </p:nvPr>
        </p:nvSpPr>
        <p:spPr/>
        <p:txBody>
          <a:bodyPr/>
          <a:lstStyle>
            <a:lvl1pPr>
              <a:defRPr/>
            </a:lvl1pPr>
          </a:lstStyle>
          <a:p>
            <a:pPr>
              <a:defRPr/>
            </a:pPr>
            <a:fld id="{96228861-B2FA-4443-9DB6-CFA62ACDE6B5}" type="slidenum">
              <a:rPr lang="en-US" altLang="en-US"/>
              <a:pPr>
                <a:defRPr/>
              </a:pPr>
              <a:t>‹#›</a:t>
            </a:fld>
            <a:endParaRPr lang="en-US" altLang="en-US"/>
          </a:p>
        </p:txBody>
      </p:sp>
    </p:spTree>
    <p:extLst>
      <p:ext uri="{BB962C8B-B14F-4D97-AF65-F5344CB8AC3E}">
        <p14:creationId xmlns:p14="http://schemas.microsoft.com/office/powerpoint/2010/main" val="29686885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B3461338-89F3-43B8-A373-B4D5518B24EA}"/>
              </a:ext>
            </a:extLst>
          </p:cNvPr>
          <p:cNvSpPr>
            <a:spLocks noGrp="1"/>
          </p:cNvSpPr>
          <p:nvPr>
            <p:ph type="dt" sz="half" idx="10"/>
          </p:nvPr>
        </p:nvSpPr>
        <p:spPr/>
        <p:txBody>
          <a:bodyPr/>
          <a:lstStyle>
            <a:lvl1pPr>
              <a:defRPr/>
            </a:lvl1pPr>
          </a:lstStyle>
          <a:p>
            <a:pPr>
              <a:defRPr/>
            </a:pPr>
            <a:fld id="{69CD65D6-03FB-466E-B6C7-344F51723193}" type="datetimeFigureOut">
              <a:rPr lang="en-US" altLang="en-US"/>
              <a:pPr>
                <a:defRPr/>
              </a:pPr>
              <a:t>8/8/2023</a:t>
            </a:fld>
            <a:endParaRPr lang="en-US" altLang="en-US"/>
          </a:p>
        </p:txBody>
      </p:sp>
      <p:sp>
        <p:nvSpPr>
          <p:cNvPr id="3" name="Footer Placeholder 4">
            <a:extLst>
              <a:ext uri="{FF2B5EF4-FFF2-40B4-BE49-F238E27FC236}">
                <a16:creationId xmlns:a16="http://schemas.microsoft.com/office/drawing/2014/main" id="{5B87386A-9209-4BA8-B1EB-A7DE1B8A8985}"/>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1DF83E5D-7FAB-4BC0-A75D-8C295FED5D67}"/>
              </a:ext>
            </a:extLst>
          </p:cNvPr>
          <p:cNvSpPr>
            <a:spLocks noGrp="1"/>
          </p:cNvSpPr>
          <p:nvPr>
            <p:ph type="sldNum" sz="quarter" idx="12"/>
          </p:nvPr>
        </p:nvSpPr>
        <p:spPr/>
        <p:txBody>
          <a:bodyPr/>
          <a:lstStyle>
            <a:lvl1pPr>
              <a:defRPr/>
            </a:lvl1pPr>
          </a:lstStyle>
          <a:p>
            <a:pPr>
              <a:defRPr/>
            </a:pPr>
            <a:fld id="{2AD600A0-F191-4506-94F1-193F523B60CC}" type="slidenum">
              <a:rPr lang="en-US" altLang="en-US"/>
              <a:pPr>
                <a:defRPr/>
              </a:pPr>
              <a:t>‹#›</a:t>
            </a:fld>
            <a:endParaRPr lang="en-US" altLang="en-US"/>
          </a:p>
        </p:txBody>
      </p:sp>
    </p:spTree>
    <p:extLst>
      <p:ext uri="{BB962C8B-B14F-4D97-AF65-F5344CB8AC3E}">
        <p14:creationId xmlns:p14="http://schemas.microsoft.com/office/powerpoint/2010/main" val="25120841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D2D0F273-2763-4A6B-AD29-0054D1B25D8F}"/>
              </a:ext>
            </a:extLst>
          </p:cNvPr>
          <p:cNvSpPr>
            <a:spLocks noGrp="1"/>
          </p:cNvSpPr>
          <p:nvPr>
            <p:ph type="dt" sz="half" idx="10"/>
          </p:nvPr>
        </p:nvSpPr>
        <p:spPr/>
        <p:txBody>
          <a:bodyPr/>
          <a:lstStyle>
            <a:lvl1pPr>
              <a:defRPr/>
            </a:lvl1pPr>
          </a:lstStyle>
          <a:p>
            <a:pPr>
              <a:defRPr/>
            </a:pPr>
            <a:fld id="{751D7B81-F8ED-4BF2-96FE-6E987A18F844}" type="datetimeFigureOut">
              <a:rPr lang="en-US" altLang="en-US"/>
              <a:pPr>
                <a:defRPr/>
              </a:pPr>
              <a:t>8/8/2023</a:t>
            </a:fld>
            <a:endParaRPr lang="en-US" altLang="en-US"/>
          </a:p>
        </p:txBody>
      </p:sp>
      <p:sp>
        <p:nvSpPr>
          <p:cNvPr id="6" name="Footer Placeholder 4">
            <a:extLst>
              <a:ext uri="{FF2B5EF4-FFF2-40B4-BE49-F238E27FC236}">
                <a16:creationId xmlns:a16="http://schemas.microsoft.com/office/drawing/2014/main" id="{29BDB839-109A-4423-9914-DFEFA06A2018}"/>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D29A8555-F861-4F38-BC43-6F14AB895A8C}"/>
              </a:ext>
            </a:extLst>
          </p:cNvPr>
          <p:cNvSpPr>
            <a:spLocks noGrp="1"/>
          </p:cNvSpPr>
          <p:nvPr>
            <p:ph type="sldNum" sz="quarter" idx="12"/>
          </p:nvPr>
        </p:nvSpPr>
        <p:spPr/>
        <p:txBody>
          <a:bodyPr/>
          <a:lstStyle>
            <a:lvl1pPr>
              <a:defRPr/>
            </a:lvl1pPr>
          </a:lstStyle>
          <a:p>
            <a:pPr>
              <a:defRPr/>
            </a:pPr>
            <a:fld id="{BDC3735C-49EC-4792-996E-4C875E710959}" type="slidenum">
              <a:rPr lang="en-US" altLang="en-US"/>
              <a:pPr>
                <a:defRPr/>
              </a:pPr>
              <a:t>‹#›</a:t>
            </a:fld>
            <a:endParaRPr lang="en-US" altLang="en-US"/>
          </a:p>
        </p:txBody>
      </p:sp>
    </p:spTree>
    <p:extLst>
      <p:ext uri="{BB962C8B-B14F-4D97-AF65-F5344CB8AC3E}">
        <p14:creationId xmlns:p14="http://schemas.microsoft.com/office/powerpoint/2010/main" val="39820393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6A3A2EDD-0426-42FD-9ED0-E12C4D2CC661}"/>
              </a:ext>
            </a:extLst>
          </p:cNvPr>
          <p:cNvSpPr>
            <a:spLocks noGrp="1"/>
          </p:cNvSpPr>
          <p:nvPr>
            <p:ph type="dt" sz="half" idx="10"/>
          </p:nvPr>
        </p:nvSpPr>
        <p:spPr/>
        <p:txBody>
          <a:bodyPr/>
          <a:lstStyle>
            <a:lvl1pPr>
              <a:defRPr/>
            </a:lvl1pPr>
          </a:lstStyle>
          <a:p>
            <a:pPr>
              <a:defRPr/>
            </a:pPr>
            <a:fld id="{A1258C82-4E4A-4480-93AF-8FFA628E9BAD}" type="datetimeFigureOut">
              <a:rPr lang="en-US" altLang="en-US"/>
              <a:pPr>
                <a:defRPr/>
              </a:pPr>
              <a:t>8/8/2023</a:t>
            </a:fld>
            <a:endParaRPr lang="en-US" altLang="en-US"/>
          </a:p>
        </p:txBody>
      </p:sp>
      <p:sp>
        <p:nvSpPr>
          <p:cNvPr id="6" name="Footer Placeholder 4">
            <a:extLst>
              <a:ext uri="{FF2B5EF4-FFF2-40B4-BE49-F238E27FC236}">
                <a16:creationId xmlns:a16="http://schemas.microsoft.com/office/drawing/2014/main" id="{13493172-7E1C-4CC4-B154-6ACCB22E0CC9}"/>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5AA5FE49-2F2D-4458-AD8C-E0A403D6E320}"/>
              </a:ext>
            </a:extLst>
          </p:cNvPr>
          <p:cNvSpPr>
            <a:spLocks noGrp="1"/>
          </p:cNvSpPr>
          <p:nvPr>
            <p:ph type="sldNum" sz="quarter" idx="12"/>
          </p:nvPr>
        </p:nvSpPr>
        <p:spPr/>
        <p:txBody>
          <a:bodyPr/>
          <a:lstStyle>
            <a:lvl1pPr>
              <a:defRPr/>
            </a:lvl1pPr>
          </a:lstStyle>
          <a:p>
            <a:pPr>
              <a:defRPr/>
            </a:pPr>
            <a:fld id="{89858316-95AB-4602-B565-DA5A8809A92F}" type="slidenum">
              <a:rPr lang="en-US" altLang="en-US"/>
              <a:pPr>
                <a:defRPr/>
              </a:pPr>
              <a:t>‹#›</a:t>
            </a:fld>
            <a:endParaRPr lang="en-US" altLang="en-US"/>
          </a:p>
        </p:txBody>
      </p:sp>
    </p:spTree>
    <p:extLst>
      <p:ext uri="{BB962C8B-B14F-4D97-AF65-F5344CB8AC3E}">
        <p14:creationId xmlns:p14="http://schemas.microsoft.com/office/powerpoint/2010/main" val="11340564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23A51C43-EF80-42CF-8095-53BC7C3B1371}"/>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DD438A11-469A-46BA-A838-B2EA817E1005}"/>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D77359D6-AB10-4FA4-B7F5-7BDB4E80570D}"/>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smtClean="0">
                <a:solidFill>
                  <a:srgbClr val="898989"/>
                </a:solidFill>
              </a:defRPr>
            </a:lvl1pPr>
          </a:lstStyle>
          <a:p>
            <a:pPr>
              <a:defRPr/>
            </a:pPr>
            <a:fld id="{3AFCAC6C-621C-4D23-B85F-351E60BB7EB2}" type="datetimeFigureOut">
              <a:rPr lang="en-US" altLang="en-US"/>
              <a:pPr>
                <a:defRPr/>
              </a:pPr>
              <a:t>8/8/2023</a:t>
            </a:fld>
            <a:endParaRPr lang="en-US" altLang="en-US"/>
          </a:p>
        </p:txBody>
      </p:sp>
      <p:sp>
        <p:nvSpPr>
          <p:cNvPr id="5" name="Footer Placeholder 4">
            <a:extLst>
              <a:ext uri="{FF2B5EF4-FFF2-40B4-BE49-F238E27FC236}">
                <a16:creationId xmlns:a16="http://schemas.microsoft.com/office/drawing/2014/main" id="{97150ECC-5F89-438E-81BD-8A52A146B32F}"/>
              </a:ext>
            </a:extLst>
          </p:cNvPr>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898989"/>
                </a:solidFill>
                <a:latin typeface="Calibri" charset="0"/>
                <a:ea typeface="MS PGothic" charset="0"/>
                <a:cs typeface="MS PGothic" charset="0"/>
              </a:defRPr>
            </a:lvl1pPr>
          </a:lstStyle>
          <a:p>
            <a:pPr>
              <a:defRPr/>
            </a:pPr>
            <a:endParaRPr lang="en-US"/>
          </a:p>
        </p:txBody>
      </p:sp>
      <p:sp>
        <p:nvSpPr>
          <p:cNvPr id="6" name="Slide Number Placeholder 5">
            <a:extLst>
              <a:ext uri="{FF2B5EF4-FFF2-40B4-BE49-F238E27FC236}">
                <a16:creationId xmlns:a16="http://schemas.microsoft.com/office/drawing/2014/main" id="{DEB35647-9541-46F2-8C67-535D47997E9C}"/>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defRPr>
            </a:lvl1pPr>
          </a:lstStyle>
          <a:p>
            <a:pPr>
              <a:defRPr/>
            </a:pPr>
            <a:fld id="{E7DB470B-EA63-494C-80FD-FB2AD67B1409}" type="slidenum">
              <a:rPr lang="en-US" altLang="en-US"/>
              <a:pPr>
                <a:defRPr/>
              </a:pPr>
              <a:t>‹#›</a:t>
            </a:fld>
            <a:endParaRPr lang="en-US" altLang="en-US"/>
          </a:p>
        </p:txBody>
      </p:sp>
      <p:pic>
        <p:nvPicPr>
          <p:cNvPr id="1031" name="Picture 1">
            <a:extLst>
              <a:ext uri="{FF2B5EF4-FFF2-40B4-BE49-F238E27FC236}">
                <a16:creationId xmlns:a16="http://schemas.microsoft.com/office/drawing/2014/main" id="{E972D8C0-21FD-4C5D-96BE-2504DC9A2B06}"/>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2" name="Picture 2" descr="2018 Reflections_PPT Slide2.jpg">
            <a:extLst>
              <a:ext uri="{FF2B5EF4-FFF2-40B4-BE49-F238E27FC236}">
                <a16:creationId xmlns:a16="http://schemas.microsoft.com/office/drawing/2014/main" id="{AE922E9E-2C2E-4AB0-8281-5A4CBDCDA18A}"/>
              </a:ext>
            </a:extLst>
          </p:cNvPr>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MS PGothic"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MS PGothic"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MS PGothic"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MS PGothic"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MS PGothic"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MS PGothic"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S PGothic" charset="0"/>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S PGothic" charset="0"/>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S PGothic" charset="0"/>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S PGothic"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image" Target="../media/image5.png"/><Relationship Id="rId4" Type="http://schemas.openxmlformats.org/officeDocument/2006/relationships/diagramLayout" Target="../diagrams/layout1.xml"/><Relationship Id="rId9"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6.JP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hyperlink" Target="https://form.jotform.com/231397127809160"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10" Type="http://schemas.openxmlformats.org/officeDocument/2006/relationships/image" Target="../media/image4.png"/><Relationship Id="rId4" Type="http://schemas.openxmlformats.org/officeDocument/2006/relationships/image" Target="../media/image20.png"/><Relationship Id="rId9" Type="http://schemas.openxmlformats.org/officeDocument/2006/relationships/image" Target="../media/image25.png"/></Relationships>
</file>

<file path=ppt/slides/_rels/slide15.xml.rels><?xml version="1.0" encoding="UTF-8" standalone="yes"?>
<Relationships xmlns="http://schemas.openxmlformats.org/package/2006/relationships"><Relationship Id="rId8" Type="http://schemas.openxmlformats.org/officeDocument/2006/relationships/image" Target="../media/image30.jpg"/><Relationship Id="rId3" Type="http://schemas.openxmlformats.org/officeDocument/2006/relationships/image" Target="../media/image4.png"/><Relationship Id="rId7"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27.png"/><Relationship Id="rId4" Type="http://schemas.openxmlformats.org/officeDocument/2006/relationships/image" Target="../media/image26.jpeg"/></Relationships>
</file>

<file path=ppt/slides/_rels/slide16.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4.png"/><Relationship Id="rId7"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jpeg"/><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36.jpe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40.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2.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diagramLayout" Target="../diagrams/layout2.xml"/><Relationship Id="rId7" Type="http://schemas.openxmlformats.org/officeDocument/2006/relationships/image" Target="../media/image3.PNG"/><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10" Type="http://schemas.openxmlformats.org/officeDocument/2006/relationships/image" Target="../media/image4.png"/><Relationship Id="rId4" Type="http://schemas.openxmlformats.org/officeDocument/2006/relationships/diagramQuickStyle" Target="../diagrams/quickStyle2.xml"/><Relationship Id="rId9" Type="http://schemas.openxmlformats.org/officeDocument/2006/relationships/hyperlink" Target="about:blank"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jpeg"/><Relationship Id="rId4" Type="http://schemas.openxmlformats.org/officeDocument/2006/relationships/image" Target="../media/image44.jpe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47.jpe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49.jpg"/></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8.jp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8.jp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3.JPG"/><Relationship Id="rId4" Type="http://schemas.openxmlformats.org/officeDocument/2006/relationships/hyperlink" Target="https://form.jotform.com/231397127809160"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5.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70F33EB-8666-79FB-8927-2792022CA7F0}"/>
              </a:ext>
            </a:extLst>
          </p:cNvPr>
          <p:cNvSpPr txBox="1"/>
          <p:nvPr/>
        </p:nvSpPr>
        <p:spPr>
          <a:xfrm>
            <a:off x="740665" y="4848446"/>
            <a:ext cx="3209544" cy="677108"/>
          </a:xfrm>
          <a:prstGeom prst="rect">
            <a:avLst/>
          </a:prstGeom>
          <a:noFill/>
        </p:spPr>
        <p:txBody>
          <a:bodyPr wrap="square">
            <a:spAutoFit/>
          </a:bodyPr>
          <a:lstStyle/>
          <a:p>
            <a:r>
              <a:rPr lang="en-US" sz="2000" dirty="0">
                <a:effectLst/>
                <a:latin typeface="Calibri" panose="020F0502020204030204" pitchFamily="34" charset="0"/>
                <a:ea typeface="Calibri" panose="020F0502020204030204" pitchFamily="34" charset="0"/>
                <a:cs typeface="Times New Roman" panose="02020603050405020304" pitchFamily="18" charset="0"/>
              </a:rPr>
              <a:t>Hosted by Louisiana PTA</a:t>
            </a:r>
          </a:p>
          <a:p>
            <a:r>
              <a:rPr lang="en-US" dirty="0">
                <a:latin typeface="Calibri" panose="020F0502020204030204" pitchFamily="34" charset="0"/>
                <a:ea typeface="Calibri" panose="020F0502020204030204" pitchFamily="34" charset="0"/>
                <a:cs typeface="Times New Roman" panose="02020603050405020304" pitchFamily="18" charset="0"/>
              </a:rPr>
              <a:t>LouisianaPTA.org</a:t>
            </a:r>
            <a:endParaRPr lang="en-US" dirty="0"/>
          </a:p>
        </p:txBody>
      </p:sp>
      <p:graphicFrame>
        <p:nvGraphicFramePr>
          <p:cNvPr id="1030" name="TextBox 2">
            <a:extLst>
              <a:ext uri="{FF2B5EF4-FFF2-40B4-BE49-F238E27FC236}">
                <a16:creationId xmlns:a16="http://schemas.microsoft.com/office/drawing/2014/main" id="{3AFB3981-E2DD-B59C-99B8-3995F9AA7B0F}"/>
              </a:ext>
            </a:extLst>
          </p:cNvPr>
          <p:cNvGraphicFramePr/>
          <p:nvPr>
            <p:extLst>
              <p:ext uri="{D42A27DB-BD31-4B8C-83A1-F6EECF244321}">
                <p14:modId xmlns:p14="http://schemas.microsoft.com/office/powerpoint/2010/main" val="1886505995"/>
              </p:ext>
            </p:extLst>
          </p:nvPr>
        </p:nvGraphicFramePr>
        <p:xfrm>
          <a:off x="609600" y="2082509"/>
          <a:ext cx="7924800" cy="16312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Picture 7" descr="Logo&#10;&#10;Description automatically generated">
            <a:extLst>
              <a:ext uri="{FF2B5EF4-FFF2-40B4-BE49-F238E27FC236}">
                <a16:creationId xmlns:a16="http://schemas.microsoft.com/office/drawing/2014/main" id="{D617551D-0569-495A-DF6A-8958E594EBD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9599" y="482086"/>
            <a:ext cx="3532095" cy="1337987"/>
          </a:xfrm>
          <a:prstGeom prst="rect">
            <a:avLst/>
          </a:prstGeom>
        </p:spPr>
      </p:pic>
      <p:grpSp>
        <p:nvGrpSpPr>
          <p:cNvPr id="2" name="Group 1">
            <a:extLst>
              <a:ext uri="{FF2B5EF4-FFF2-40B4-BE49-F238E27FC236}">
                <a16:creationId xmlns:a16="http://schemas.microsoft.com/office/drawing/2014/main" id="{CFF1CE65-ADCE-2C3F-8575-E28E05443E78}"/>
              </a:ext>
            </a:extLst>
          </p:cNvPr>
          <p:cNvGrpSpPr/>
          <p:nvPr/>
        </p:nvGrpSpPr>
        <p:grpSpPr>
          <a:xfrm>
            <a:off x="0" y="5799682"/>
            <a:ext cx="9144000" cy="990585"/>
            <a:chOff x="0" y="5799682"/>
            <a:chExt cx="9144000" cy="990585"/>
          </a:xfrm>
        </p:grpSpPr>
        <p:sp>
          <p:nvSpPr>
            <p:cNvPr id="3" name="Rectangle 2">
              <a:extLst>
                <a:ext uri="{FF2B5EF4-FFF2-40B4-BE49-F238E27FC236}">
                  <a16:creationId xmlns:a16="http://schemas.microsoft.com/office/drawing/2014/main" id="{4FEE3CA5-B34B-2180-9030-061362C455A7}"/>
                </a:ext>
              </a:extLst>
            </p:cNvPr>
            <p:cNvSpPr/>
            <p:nvPr/>
          </p:nvSpPr>
          <p:spPr>
            <a:xfrm>
              <a:off x="101600" y="5935134"/>
              <a:ext cx="3581399" cy="855133"/>
            </a:xfrm>
            <a:prstGeom prst="rect">
              <a:avLst/>
            </a:prstGeom>
            <a:solidFill>
              <a:srgbClr val="A93839"/>
            </a:solidFill>
            <a:ln>
              <a:solidFill>
                <a:srgbClr val="AA383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Flowchart: Connector 3">
              <a:extLst>
                <a:ext uri="{FF2B5EF4-FFF2-40B4-BE49-F238E27FC236}">
                  <a16:creationId xmlns:a16="http://schemas.microsoft.com/office/drawing/2014/main" id="{E2F2EC5B-8706-EE6D-1E00-EFA193E1BBA7}"/>
                </a:ext>
              </a:extLst>
            </p:cNvPr>
            <p:cNvSpPr/>
            <p:nvPr/>
          </p:nvSpPr>
          <p:spPr>
            <a:xfrm>
              <a:off x="160322" y="6002866"/>
              <a:ext cx="804333" cy="711200"/>
            </a:xfrm>
            <a:prstGeom prst="flowChartConnector">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EEFAF283-EA79-0EC0-0D3D-2B7C97372D54}"/>
                </a:ext>
              </a:extLst>
            </p:cNvPr>
            <p:cNvPicPr>
              <a:picLocks noChangeAspect="1"/>
            </p:cNvPicPr>
            <p:nvPr/>
          </p:nvPicPr>
          <p:blipFill>
            <a:blip r:embed="rId9"/>
            <a:stretch>
              <a:fillRect/>
            </a:stretch>
          </p:blipFill>
          <p:spPr>
            <a:xfrm>
              <a:off x="270932" y="6121382"/>
              <a:ext cx="583112" cy="474167"/>
            </a:xfrm>
            <a:prstGeom prst="rect">
              <a:avLst/>
            </a:prstGeom>
          </p:spPr>
        </p:pic>
        <p:sp>
          <p:nvSpPr>
            <p:cNvPr id="7" name="Rectangle 6">
              <a:extLst>
                <a:ext uri="{FF2B5EF4-FFF2-40B4-BE49-F238E27FC236}">
                  <a16:creationId xmlns:a16="http://schemas.microsoft.com/office/drawing/2014/main" id="{DDDA5666-CC55-F814-466D-85E42A509233}"/>
                </a:ext>
              </a:extLst>
            </p:cNvPr>
            <p:cNvSpPr/>
            <p:nvPr/>
          </p:nvSpPr>
          <p:spPr>
            <a:xfrm>
              <a:off x="0" y="5799682"/>
              <a:ext cx="9144000" cy="84667"/>
            </a:xfrm>
            <a:prstGeom prst="rect">
              <a:avLst/>
            </a:prstGeom>
            <a:solidFill>
              <a:srgbClr val="A93839"/>
            </a:solidFill>
            <a:ln>
              <a:solidFill>
                <a:srgbClr val="AA383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10" name="Picture 9" descr="A picture containing text, logo, font, graphics&#10;&#10;Description automatically generated">
            <a:extLst>
              <a:ext uri="{FF2B5EF4-FFF2-40B4-BE49-F238E27FC236}">
                <a16:creationId xmlns:a16="http://schemas.microsoft.com/office/drawing/2014/main" id="{B96FFD49-F5DC-C37D-BC8F-D50240C0016C}"/>
              </a:ext>
            </a:extLst>
          </p:cNvPr>
          <p:cNvPicPr>
            <a:picLocks noChangeAspect="1"/>
          </p:cNvPicPr>
          <p:nvPr/>
        </p:nvPicPr>
        <p:blipFill>
          <a:blip r:embed="rId10"/>
          <a:stretch>
            <a:fillRect/>
          </a:stretch>
        </p:blipFill>
        <p:spPr>
          <a:xfrm>
            <a:off x="6386089" y="3252328"/>
            <a:ext cx="2337136" cy="2496569"/>
          </a:xfrm>
          <a:prstGeom prst="rect">
            <a:avLst/>
          </a:prstGeom>
        </p:spPr>
      </p:pic>
    </p:spTree>
    <p:extLst>
      <p:ext uri="{BB962C8B-B14F-4D97-AF65-F5344CB8AC3E}">
        <p14:creationId xmlns:p14="http://schemas.microsoft.com/office/powerpoint/2010/main" val="16417663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A8A50C0F-6944-4577-8662-488A3353852F}"/>
              </a:ext>
            </a:extLst>
          </p:cNvPr>
          <p:cNvGrpSpPr/>
          <p:nvPr/>
        </p:nvGrpSpPr>
        <p:grpSpPr>
          <a:xfrm>
            <a:off x="0" y="5799682"/>
            <a:ext cx="9144000" cy="990585"/>
            <a:chOff x="0" y="5799682"/>
            <a:chExt cx="9144000" cy="990585"/>
          </a:xfrm>
        </p:grpSpPr>
        <p:sp>
          <p:nvSpPr>
            <p:cNvPr id="4" name="Rectangle 3">
              <a:extLst>
                <a:ext uri="{FF2B5EF4-FFF2-40B4-BE49-F238E27FC236}">
                  <a16:creationId xmlns:a16="http://schemas.microsoft.com/office/drawing/2014/main" id="{C37BCEA0-FF99-4A71-B61A-0C9262437811}"/>
                </a:ext>
              </a:extLst>
            </p:cNvPr>
            <p:cNvSpPr/>
            <p:nvPr/>
          </p:nvSpPr>
          <p:spPr>
            <a:xfrm>
              <a:off x="101600" y="5935134"/>
              <a:ext cx="3581399" cy="855133"/>
            </a:xfrm>
            <a:prstGeom prst="rect">
              <a:avLst/>
            </a:prstGeom>
            <a:solidFill>
              <a:srgbClr val="A93839"/>
            </a:solidFill>
            <a:ln>
              <a:solidFill>
                <a:srgbClr val="AA383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Flowchart: Connector 12">
              <a:extLst>
                <a:ext uri="{FF2B5EF4-FFF2-40B4-BE49-F238E27FC236}">
                  <a16:creationId xmlns:a16="http://schemas.microsoft.com/office/drawing/2014/main" id="{F19F3316-CFB6-4FFC-B3FA-71C4FAE02BCE}"/>
                </a:ext>
              </a:extLst>
            </p:cNvPr>
            <p:cNvSpPr/>
            <p:nvPr/>
          </p:nvSpPr>
          <p:spPr>
            <a:xfrm>
              <a:off x="160322" y="6002866"/>
              <a:ext cx="804333" cy="711200"/>
            </a:xfrm>
            <a:prstGeom prst="flowChartConnector">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BAE00CF7-A219-4592-95EE-5BB7E07F51D5}"/>
                </a:ext>
              </a:extLst>
            </p:cNvPr>
            <p:cNvPicPr>
              <a:picLocks noChangeAspect="1"/>
            </p:cNvPicPr>
            <p:nvPr/>
          </p:nvPicPr>
          <p:blipFill>
            <a:blip r:embed="rId3"/>
            <a:stretch>
              <a:fillRect/>
            </a:stretch>
          </p:blipFill>
          <p:spPr>
            <a:xfrm>
              <a:off x="270932" y="6121382"/>
              <a:ext cx="583112" cy="474167"/>
            </a:xfrm>
            <a:prstGeom prst="rect">
              <a:avLst/>
            </a:prstGeom>
          </p:spPr>
        </p:pic>
        <p:sp>
          <p:nvSpPr>
            <p:cNvPr id="20" name="Rectangle 19">
              <a:extLst>
                <a:ext uri="{FF2B5EF4-FFF2-40B4-BE49-F238E27FC236}">
                  <a16:creationId xmlns:a16="http://schemas.microsoft.com/office/drawing/2014/main" id="{3A438FA9-68A1-4A84-9CA1-D433D092064D}"/>
                </a:ext>
              </a:extLst>
            </p:cNvPr>
            <p:cNvSpPr/>
            <p:nvPr/>
          </p:nvSpPr>
          <p:spPr>
            <a:xfrm>
              <a:off x="0" y="5799682"/>
              <a:ext cx="9144000" cy="84667"/>
            </a:xfrm>
            <a:prstGeom prst="rect">
              <a:avLst/>
            </a:prstGeom>
            <a:solidFill>
              <a:srgbClr val="A93839"/>
            </a:solidFill>
            <a:ln>
              <a:solidFill>
                <a:srgbClr val="AA383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itle 1">
            <a:extLst>
              <a:ext uri="{FF2B5EF4-FFF2-40B4-BE49-F238E27FC236}">
                <a16:creationId xmlns:a16="http://schemas.microsoft.com/office/drawing/2014/main" id="{13A97CDB-695F-4A3F-992D-46C11078692A}"/>
              </a:ext>
            </a:extLst>
          </p:cNvPr>
          <p:cNvSpPr>
            <a:spLocks noGrp="1"/>
          </p:cNvSpPr>
          <p:nvPr>
            <p:ph type="title"/>
          </p:nvPr>
        </p:nvSpPr>
        <p:spPr>
          <a:xfrm>
            <a:off x="457200" y="473214"/>
            <a:ext cx="8229600" cy="744537"/>
          </a:xfrm>
        </p:spPr>
        <p:txBody>
          <a:bodyPr/>
          <a:lstStyle/>
          <a:p>
            <a:pPr algn="l"/>
            <a:r>
              <a:rPr lang="en-US" altLang="en-US" b="1" dirty="0">
                <a:solidFill>
                  <a:srgbClr val="E0B830"/>
                </a:solidFill>
              </a:rPr>
              <a:t>Step 3. Coordinate Judging</a:t>
            </a:r>
          </a:p>
        </p:txBody>
      </p:sp>
      <p:pic>
        <p:nvPicPr>
          <p:cNvPr id="6" name="Picture 5" descr="A screenshot of a cell phone&#10;&#10;Description automatically generated">
            <a:extLst>
              <a:ext uri="{FF2B5EF4-FFF2-40B4-BE49-F238E27FC236}">
                <a16:creationId xmlns:a16="http://schemas.microsoft.com/office/drawing/2014/main" id="{1F985ED6-066A-47ED-A114-9B212339C0B7}"/>
              </a:ext>
            </a:extLst>
          </p:cNvPr>
          <p:cNvPicPr>
            <a:picLocks noChangeAspect="1"/>
          </p:cNvPicPr>
          <p:nvPr/>
        </p:nvPicPr>
        <p:blipFill rotWithShape="1">
          <a:blip r:embed="rId4"/>
          <a:srcRect l="3094" t="2178" r="2453" b="1366"/>
          <a:stretch/>
        </p:blipFill>
        <p:spPr>
          <a:xfrm>
            <a:off x="5559933" y="1473321"/>
            <a:ext cx="3482467" cy="4614212"/>
          </a:xfrm>
          <a:prstGeom prst="rect">
            <a:avLst/>
          </a:prstGeom>
          <a:ln>
            <a:noFill/>
          </a:ln>
          <a:effectLst>
            <a:outerShdw blurRad="63500" sx="102000" sy="102000" algn="ctr" rotWithShape="0">
              <a:prstClr val="black">
                <a:alpha val="40000"/>
              </a:prstClr>
            </a:outerShdw>
          </a:effectLst>
        </p:spPr>
      </p:pic>
      <p:sp>
        <p:nvSpPr>
          <p:cNvPr id="11" name="Content Placeholder 2">
            <a:extLst>
              <a:ext uri="{FF2B5EF4-FFF2-40B4-BE49-F238E27FC236}">
                <a16:creationId xmlns:a16="http://schemas.microsoft.com/office/drawing/2014/main" id="{5C082DE9-7D13-4C96-AD73-7356E3828104}"/>
              </a:ext>
            </a:extLst>
          </p:cNvPr>
          <p:cNvSpPr txBox="1">
            <a:spLocks/>
          </p:cNvSpPr>
          <p:nvPr/>
        </p:nvSpPr>
        <p:spPr>
          <a:xfrm>
            <a:off x="358185" y="1559912"/>
            <a:ext cx="5201748" cy="3932570"/>
          </a:xfrm>
          <a:prstGeom prst="rect">
            <a:avLst/>
          </a:prstGeom>
        </p:spPr>
        <p:txBody>
          <a:bodyPr>
            <a:noAutofit/>
          </a:bodyPr>
          <a:lstStyle>
            <a:lvl1pPr marL="342900" indent="-342900" algn="l" defTabSz="457200" rtl="0" eaLnBrk="1" fontAlgn="base" hangingPunct="1">
              <a:spcBef>
                <a:spcPct val="20000"/>
              </a:spcBef>
              <a:spcAft>
                <a:spcPct val="0"/>
              </a:spcAft>
              <a:buFont typeface="Arial" pitchFamily="34" charset="0"/>
              <a:buChar char="•"/>
              <a:defRPr sz="3200" kern="1200">
                <a:solidFill>
                  <a:schemeClr val="tx1"/>
                </a:solidFill>
                <a:latin typeface="+mn-lt"/>
                <a:ea typeface="MS PGothic" pitchFamily="34" charset="-128"/>
                <a:cs typeface="ＭＳ Ｐゴシック" charset="0"/>
              </a:defRPr>
            </a:lvl1pPr>
            <a:lvl2pPr marL="742950" indent="-285750" algn="l" defTabSz="457200" rtl="0" eaLnBrk="1" fontAlgn="base" hangingPunct="1">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1" fontAlgn="base" hangingPunct="1">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1" fontAlgn="base" hangingPunct="1">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1" fontAlgn="base" hangingPunct="1">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600"/>
              </a:spcBef>
              <a:spcAft>
                <a:spcPts val="600"/>
              </a:spcAft>
              <a:buFont typeface="Wingdings" panose="05000000000000000000" pitchFamily="2" charset="2"/>
              <a:buChar char="q"/>
              <a:defRPr/>
            </a:pPr>
            <a:r>
              <a:rPr lang="en-US" sz="2200" dirty="0"/>
              <a:t>Recruit a </a:t>
            </a:r>
            <a:r>
              <a:rPr lang="en-US" sz="2200" b="1" dirty="0">
                <a:solidFill>
                  <a:srgbClr val="AA383A"/>
                </a:solidFill>
              </a:rPr>
              <a:t>team of experienced arts judges</a:t>
            </a:r>
            <a:r>
              <a:rPr lang="en-US" sz="2200" dirty="0"/>
              <a:t> to review student works</a:t>
            </a:r>
          </a:p>
          <a:p>
            <a:pPr>
              <a:spcBef>
                <a:spcPts val="600"/>
              </a:spcBef>
              <a:spcAft>
                <a:spcPts val="600"/>
              </a:spcAft>
              <a:buFont typeface="Wingdings" panose="05000000000000000000" pitchFamily="2" charset="2"/>
              <a:buChar char="q"/>
              <a:defRPr/>
            </a:pPr>
            <a:r>
              <a:rPr lang="en-US" sz="2200" dirty="0"/>
              <a:t>Tap into your local connections and resources</a:t>
            </a:r>
          </a:p>
          <a:p>
            <a:pPr lvl="1">
              <a:spcBef>
                <a:spcPts val="600"/>
              </a:spcBef>
              <a:spcAft>
                <a:spcPts val="600"/>
              </a:spcAft>
              <a:buFont typeface="Wingdings" panose="05000000000000000000" pitchFamily="2" charset="2"/>
              <a:buChar char="ü"/>
              <a:defRPr/>
            </a:pPr>
            <a:r>
              <a:rPr lang="en-US" sz="2200" dirty="0"/>
              <a:t>Parents</a:t>
            </a:r>
          </a:p>
          <a:p>
            <a:pPr lvl="1">
              <a:spcBef>
                <a:spcPts val="600"/>
              </a:spcBef>
              <a:spcAft>
                <a:spcPts val="600"/>
              </a:spcAft>
              <a:buFont typeface="Wingdings" panose="05000000000000000000" pitchFamily="2" charset="2"/>
              <a:buChar char="ü"/>
              <a:defRPr/>
            </a:pPr>
            <a:r>
              <a:rPr lang="en-US" sz="2200" dirty="0"/>
              <a:t>School/District Administrators</a:t>
            </a:r>
          </a:p>
          <a:p>
            <a:pPr lvl="1">
              <a:spcBef>
                <a:spcPts val="600"/>
              </a:spcBef>
              <a:spcAft>
                <a:spcPts val="600"/>
              </a:spcAft>
              <a:buFont typeface="Wingdings" panose="05000000000000000000" pitchFamily="2" charset="2"/>
              <a:buChar char="ü"/>
              <a:defRPr/>
            </a:pPr>
            <a:r>
              <a:rPr lang="en-US" sz="2200" dirty="0"/>
              <a:t>Local Art Professionals </a:t>
            </a:r>
          </a:p>
          <a:p>
            <a:pPr lvl="1">
              <a:spcBef>
                <a:spcPts val="600"/>
              </a:spcBef>
              <a:spcAft>
                <a:spcPts val="600"/>
              </a:spcAft>
              <a:buFont typeface="Wingdings" panose="05000000000000000000" pitchFamily="2" charset="2"/>
              <a:buChar char="ü"/>
              <a:defRPr/>
            </a:pPr>
            <a:r>
              <a:rPr lang="en-US" sz="2200" dirty="0"/>
              <a:t>Former participants or judges</a:t>
            </a:r>
          </a:p>
        </p:txBody>
      </p:sp>
    </p:spTree>
    <p:extLst>
      <p:ext uri="{BB962C8B-B14F-4D97-AF65-F5344CB8AC3E}">
        <p14:creationId xmlns:p14="http://schemas.microsoft.com/office/powerpoint/2010/main" val="17522589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A8A50C0F-6944-4577-8662-488A3353852F}"/>
              </a:ext>
            </a:extLst>
          </p:cNvPr>
          <p:cNvGrpSpPr/>
          <p:nvPr/>
        </p:nvGrpSpPr>
        <p:grpSpPr>
          <a:xfrm>
            <a:off x="0" y="5799682"/>
            <a:ext cx="9144000" cy="990585"/>
            <a:chOff x="0" y="5799682"/>
            <a:chExt cx="9144000" cy="990585"/>
          </a:xfrm>
        </p:grpSpPr>
        <p:sp>
          <p:nvSpPr>
            <p:cNvPr id="4" name="Rectangle 3">
              <a:extLst>
                <a:ext uri="{FF2B5EF4-FFF2-40B4-BE49-F238E27FC236}">
                  <a16:creationId xmlns:a16="http://schemas.microsoft.com/office/drawing/2014/main" id="{C37BCEA0-FF99-4A71-B61A-0C9262437811}"/>
                </a:ext>
              </a:extLst>
            </p:cNvPr>
            <p:cNvSpPr/>
            <p:nvPr/>
          </p:nvSpPr>
          <p:spPr>
            <a:xfrm>
              <a:off x="101600" y="5935134"/>
              <a:ext cx="3581399" cy="855133"/>
            </a:xfrm>
            <a:prstGeom prst="rect">
              <a:avLst/>
            </a:prstGeom>
            <a:solidFill>
              <a:srgbClr val="A93839"/>
            </a:solidFill>
            <a:ln>
              <a:solidFill>
                <a:srgbClr val="AA383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Flowchart: Connector 12">
              <a:extLst>
                <a:ext uri="{FF2B5EF4-FFF2-40B4-BE49-F238E27FC236}">
                  <a16:creationId xmlns:a16="http://schemas.microsoft.com/office/drawing/2014/main" id="{F19F3316-CFB6-4FFC-B3FA-71C4FAE02BCE}"/>
                </a:ext>
              </a:extLst>
            </p:cNvPr>
            <p:cNvSpPr/>
            <p:nvPr/>
          </p:nvSpPr>
          <p:spPr>
            <a:xfrm>
              <a:off x="160322" y="6002866"/>
              <a:ext cx="804333" cy="711200"/>
            </a:xfrm>
            <a:prstGeom prst="flowChartConnector">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BAE00CF7-A219-4592-95EE-5BB7E07F51D5}"/>
                </a:ext>
              </a:extLst>
            </p:cNvPr>
            <p:cNvPicPr>
              <a:picLocks noChangeAspect="1"/>
            </p:cNvPicPr>
            <p:nvPr/>
          </p:nvPicPr>
          <p:blipFill>
            <a:blip r:embed="rId3"/>
            <a:stretch>
              <a:fillRect/>
            </a:stretch>
          </p:blipFill>
          <p:spPr>
            <a:xfrm>
              <a:off x="270932" y="6121382"/>
              <a:ext cx="583112" cy="474167"/>
            </a:xfrm>
            <a:prstGeom prst="rect">
              <a:avLst/>
            </a:prstGeom>
          </p:spPr>
        </p:pic>
        <p:sp>
          <p:nvSpPr>
            <p:cNvPr id="20" name="Rectangle 19">
              <a:extLst>
                <a:ext uri="{FF2B5EF4-FFF2-40B4-BE49-F238E27FC236}">
                  <a16:creationId xmlns:a16="http://schemas.microsoft.com/office/drawing/2014/main" id="{3A438FA9-68A1-4A84-9CA1-D433D092064D}"/>
                </a:ext>
              </a:extLst>
            </p:cNvPr>
            <p:cNvSpPr/>
            <p:nvPr/>
          </p:nvSpPr>
          <p:spPr>
            <a:xfrm>
              <a:off x="0" y="5799682"/>
              <a:ext cx="9144000" cy="84667"/>
            </a:xfrm>
            <a:prstGeom prst="rect">
              <a:avLst/>
            </a:prstGeom>
            <a:solidFill>
              <a:srgbClr val="A93839"/>
            </a:solidFill>
            <a:ln>
              <a:solidFill>
                <a:srgbClr val="AA383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itle 1">
            <a:extLst>
              <a:ext uri="{FF2B5EF4-FFF2-40B4-BE49-F238E27FC236}">
                <a16:creationId xmlns:a16="http://schemas.microsoft.com/office/drawing/2014/main" id="{7E0DF8A3-F64F-4C16-B148-C22C100FB348}"/>
              </a:ext>
            </a:extLst>
          </p:cNvPr>
          <p:cNvSpPr>
            <a:spLocks noGrp="1"/>
          </p:cNvSpPr>
          <p:nvPr>
            <p:ph type="title"/>
          </p:nvPr>
        </p:nvSpPr>
        <p:spPr>
          <a:xfrm>
            <a:off x="457200" y="262452"/>
            <a:ext cx="8229600" cy="1150424"/>
          </a:xfrm>
        </p:spPr>
        <p:txBody>
          <a:bodyPr/>
          <a:lstStyle/>
          <a:p>
            <a:pPr algn="l"/>
            <a:r>
              <a:rPr lang="en-US" altLang="en-US" sz="3600" b="1" dirty="0">
                <a:solidFill>
                  <a:srgbClr val="E0B830"/>
                </a:solidFill>
              </a:rPr>
              <a:t>LAPTA Reflections Timeline</a:t>
            </a:r>
          </a:p>
        </p:txBody>
      </p:sp>
      <p:sp>
        <p:nvSpPr>
          <p:cNvPr id="8" name="Content Placeholder 2">
            <a:extLst>
              <a:ext uri="{FF2B5EF4-FFF2-40B4-BE49-F238E27FC236}">
                <a16:creationId xmlns:a16="http://schemas.microsoft.com/office/drawing/2014/main" id="{5046E99F-F8DF-48EB-A038-9C55F8EAA816}"/>
              </a:ext>
            </a:extLst>
          </p:cNvPr>
          <p:cNvSpPr txBox="1">
            <a:spLocks/>
          </p:cNvSpPr>
          <p:nvPr/>
        </p:nvSpPr>
        <p:spPr>
          <a:xfrm>
            <a:off x="270932" y="1298448"/>
            <a:ext cx="8745052" cy="4560485"/>
          </a:xfrm>
          <a:prstGeom prst="rect">
            <a:avLst/>
          </a:prstGeom>
        </p:spPr>
        <p:txBody>
          <a:bodyPr>
            <a:normAutofit fontScale="92500" lnSpcReduction="20000"/>
          </a:bodyPr>
          <a:lstStyle>
            <a:lvl1pPr marL="342900" indent="-342900" algn="l" defTabSz="457200" rtl="0" eaLnBrk="1" fontAlgn="base" hangingPunct="1">
              <a:spcBef>
                <a:spcPct val="20000"/>
              </a:spcBef>
              <a:spcAft>
                <a:spcPct val="0"/>
              </a:spcAft>
              <a:buFont typeface="Arial" pitchFamily="34" charset="0"/>
              <a:buChar char="•"/>
              <a:defRPr sz="3200" kern="1200">
                <a:solidFill>
                  <a:schemeClr val="tx1"/>
                </a:solidFill>
                <a:latin typeface="+mn-lt"/>
                <a:ea typeface="MS PGothic" pitchFamily="34" charset="-128"/>
                <a:cs typeface="ＭＳ Ｐゴシック" charset="0"/>
              </a:defRPr>
            </a:lvl1pPr>
            <a:lvl2pPr marL="742950" indent="-285750" algn="l" defTabSz="457200" rtl="0" eaLnBrk="1" fontAlgn="base" hangingPunct="1">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1" fontAlgn="base" hangingPunct="1">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1" fontAlgn="base" hangingPunct="1">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1" fontAlgn="base" hangingPunct="1">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600"/>
              </a:spcBef>
              <a:spcAft>
                <a:spcPts val="600"/>
              </a:spcAft>
              <a:buFont typeface="Wingdings" panose="05000000000000000000" pitchFamily="2" charset="2"/>
              <a:buChar char="q"/>
              <a:defRPr/>
            </a:pPr>
            <a:r>
              <a:rPr lang="en-US" sz="1600" dirty="0"/>
              <a:t>Register your Reflections Program Manager with LAPTA at </a:t>
            </a:r>
            <a:r>
              <a:rPr lang="en-US" sz="1600" u="sng" dirty="0">
                <a:hlinkClick r:id="rId4"/>
              </a:rPr>
              <a:t>https://form.jotform.com/231397127809160</a:t>
            </a:r>
            <a:endParaRPr lang="en-US" sz="1600" dirty="0"/>
          </a:p>
          <a:p>
            <a:pPr>
              <a:spcBef>
                <a:spcPts val="600"/>
              </a:spcBef>
              <a:spcAft>
                <a:spcPts val="600"/>
              </a:spcAft>
              <a:buFont typeface="Wingdings" panose="05000000000000000000" pitchFamily="2" charset="2"/>
              <a:buChar char="q"/>
              <a:defRPr/>
            </a:pPr>
            <a:r>
              <a:rPr lang="en-US" sz="1600" dirty="0"/>
              <a:t>LAPTA accepts entries in all six Arts Categories. Each Local PTA Unit can decide which Arts Categories their students can enter. </a:t>
            </a:r>
          </a:p>
          <a:p>
            <a:pPr>
              <a:spcBef>
                <a:spcPts val="600"/>
              </a:spcBef>
              <a:spcAft>
                <a:spcPts val="600"/>
              </a:spcAft>
              <a:buFont typeface="Wingdings" panose="05000000000000000000" pitchFamily="2" charset="2"/>
              <a:buChar char="q"/>
              <a:defRPr/>
            </a:pPr>
            <a:r>
              <a:rPr lang="en-US" sz="1600" dirty="0"/>
              <a:t>Arts Categories: Dance Choreography, Literature, Visual Arts, Film Production, Music Composition, and Photography</a:t>
            </a:r>
          </a:p>
          <a:p>
            <a:pPr>
              <a:spcBef>
                <a:spcPts val="600"/>
              </a:spcBef>
              <a:spcAft>
                <a:spcPts val="600"/>
              </a:spcAft>
              <a:buFont typeface="Wingdings" panose="05000000000000000000" pitchFamily="2" charset="2"/>
              <a:buChar char="q"/>
              <a:defRPr/>
            </a:pPr>
            <a:r>
              <a:rPr lang="en-US" sz="1600" dirty="0"/>
              <a:t>Eligible Local PTA Units can submit three (3) entries from each Arts Category per Grade Division to LAPTA for judging at the state level. If your school has more than one Grade Division, you may submit three entries for each of those separate divisions.</a:t>
            </a:r>
          </a:p>
          <a:p>
            <a:pPr>
              <a:spcBef>
                <a:spcPts val="600"/>
              </a:spcBef>
              <a:spcAft>
                <a:spcPts val="600"/>
              </a:spcAft>
              <a:buFont typeface="Wingdings" panose="05000000000000000000" pitchFamily="2" charset="2"/>
              <a:buChar char="q"/>
              <a:defRPr/>
            </a:pPr>
            <a:r>
              <a:rPr lang="en-US" sz="1600" dirty="0"/>
              <a:t>Grade Divisions: </a:t>
            </a:r>
          </a:p>
          <a:p>
            <a:pPr marL="457200" lvl="1" indent="0">
              <a:spcBef>
                <a:spcPts val="600"/>
              </a:spcBef>
              <a:spcAft>
                <a:spcPts val="600"/>
              </a:spcAft>
              <a:buNone/>
              <a:defRPr/>
            </a:pPr>
            <a:r>
              <a:rPr lang="en-US" sz="1600" dirty="0"/>
              <a:t>	Primary (Pre-K to Grade 2)		Intermediate (Grades 3-5)		Middle School (Grades 6-8)</a:t>
            </a:r>
          </a:p>
          <a:p>
            <a:pPr marL="914400" lvl="2" indent="0">
              <a:spcBef>
                <a:spcPts val="600"/>
              </a:spcBef>
              <a:spcAft>
                <a:spcPts val="600"/>
              </a:spcAft>
              <a:buNone/>
              <a:defRPr/>
            </a:pPr>
            <a:r>
              <a:rPr lang="en-US" sz="1600" dirty="0"/>
              <a:t>High School (Grades 9-12)		Special Artist (All grades)</a:t>
            </a:r>
          </a:p>
          <a:p>
            <a:pPr>
              <a:spcBef>
                <a:spcPts val="600"/>
              </a:spcBef>
              <a:spcAft>
                <a:spcPts val="600"/>
              </a:spcAft>
              <a:buFont typeface="Wingdings" panose="05000000000000000000" pitchFamily="2" charset="2"/>
              <a:buChar char="q"/>
              <a:defRPr/>
            </a:pPr>
            <a:r>
              <a:rPr lang="en-US" sz="1600" dirty="0"/>
              <a:t>The Student Entry Portal link will be shared as soon as it is received from National PTA. This is the platform LAPTA use to accept entries.  Guidance on how to use the portal  will be provided on the LAPTA website.</a:t>
            </a:r>
          </a:p>
          <a:p>
            <a:pPr>
              <a:spcBef>
                <a:spcPts val="600"/>
              </a:spcBef>
              <a:spcAft>
                <a:spcPts val="600"/>
              </a:spcAft>
              <a:buFont typeface="Wingdings" panose="05000000000000000000" pitchFamily="2" charset="2"/>
              <a:buChar char="q"/>
              <a:defRPr/>
            </a:pPr>
            <a:r>
              <a:rPr lang="en-US" sz="1600" b="1" dirty="0"/>
              <a:t>LOCAL UNIT ENTRY DEADLINE: Monday, January 22, 2024</a:t>
            </a:r>
          </a:p>
          <a:p>
            <a:pPr>
              <a:spcBef>
                <a:spcPts val="600"/>
              </a:spcBef>
              <a:spcAft>
                <a:spcPts val="600"/>
              </a:spcAft>
              <a:buFont typeface="Wingdings" panose="05000000000000000000" pitchFamily="2" charset="2"/>
              <a:buChar char="q"/>
              <a:defRPr/>
            </a:pPr>
            <a:r>
              <a:rPr lang="en-US" sz="1600" dirty="0"/>
              <a:t>Local Units must be Actively Affiliated with LAPTA by December 15, 2023, for student entries to be accepted for judging by LAPTA</a:t>
            </a:r>
          </a:p>
          <a:p>
            <a:pPr>
              <a:spcBef>
                <a:spcPts val="600"/>
              </a:spcBef>
              <a:spcAft>
                <a:spcPts val="600"/>
              </a:spcAft>
              <a:buFont typeface="Wingdings" panose="05000000000000000000" pitchFamily="2" charset="2"/>
              <a:buChar char="q"/>
              <a:defRPr/>
            </a:pPr>
            <a:endParaRPr lang="en-US" sz="1800" dirty="0"/>
          </a:p>
          <a:p>
            <a:pPr>
              <a:spcBef>
                <a:spcPts val="600"/>
              </a:spcBef>
              <a:spcAft>
                <a:spcPts val="600"/>
              </a:spcAft>
              <a:buFont typeface="Wingdings" panose="05000000000000000000" pitchFamily="2" charset="2"/>
              <a:buChar char="q"/>
              <a:defRPr/>
            </a:pPr>
            <a:endParaRPr lang="en-US" sz="2800" b="1" dirty="0">
              <a:solidFill>
                <a:srgbClr val="AA383A"/>
              </a:solidFill>
            </a:endParaRPr>
          </a:p>
        </p:txBody>
      </p:sp>
    </p:spTree>
    <p:extLst>
      <p:ext uri="{BB962C8B-B14F-4D97-AF65-F5344CB8AC3E}">
        <p14:creationId xmlns:p14="http://schemas.microsoft.com/office/powerpoint/2010/main" val="8015045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F252EE74-873D-3D49-5D39-2CB732C5E1F0}"/>
              </a:ext>
            </a:extLst>
          </p:cNvPr>
          <p:cNvGrpSpPr/>
          <p:nvPr/>
        </p:nvGrpSpPr>
        <p:grpSpPr>
          <a:xfrm>
            <a:off x="0" y="5799682"/>
            <a:ext cx="9144000" cy="990585"/>
            <a:chOff x="0" y="5799682"/>
            <a:chExt cx="9144000" cy="990585"/>
          </a:xfrm>
        </p:grpSpPr>
        <p:sp>
          <p:nvSpPr>
            <p:cNvPr id="4" name="Rectangle 3">
              <a:extLst>
                <a:ext uri="{FF2B5EF4-FFF2-40B4-BE49-F238E27FC236}">
                  <a16:creationId xmlns:a16="http://schemas.microsoft.com/office/drawing/2014/main" id="{CFBC4C60-D07A-9FB0-E0E1-DFDF1A8C1ABB}"/>
                </a:ext>
              </a:extLst>
            </p:cNvPr>
            <p:cNvSpPr/>
            <p:nvPr/>
          </p:nvSpPr>
          <p:spPr>
            <a:xfrm>
              <a:off x="101600" y="5935134"/>
              <a:ext cx="3581399" cy="855133"/>
            </a:xfrm>
            <a:prstGeom prst="rect">
              <a:avLst/>
            </a:prstGeom>
            <a:solidFill>
              <a:srgbClr val="A93839"/>
            </a:solidFill>
            <a:ln>
              <a:solidFill>
                <a:srgbClr val="AA383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Flowchart: Connector 4">
              <a:extLst>
                <a:ext uri="{FF2B5EF4-FFF2-40B4-BE49-F238E27FC236}">
                  <a16:creationId xmlns:a16="http://schemas.microsoft.com/office/drawing/2014/main" id="{6271DAFE-AEA9-B22E-13E8-37B3A3125C1D}"/>
                </a:ext>
              </a:extLst>
            </p:cNvPr>
            <p:cNvSpPr/>
            <p:nvPr/>
          </p:nvSpPr>
          <p:spPr>
            <a:xfrm>
              <a:off x="160322" y="6002866"/>
              <a:ext cx="804333" cy="711200"/>
            </a:xfrm>
            <a:prstGeom prst="flowChartConnector">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927674D4-E204-056A-3D9D-B3AA0B907D73}"/>
                </a:ext>
              </a:extLst>
            </p:cNvPr>
            <p:cNvPicPr>
              <a:picLocks noChangeAspect="1"/>
            </p:cNvPicPr>
            <p:nvPr/>
          </p:nvPicPr>
          <p:blipFill>
            <a:blip r:embed="rId2"/>
            <a:stretch>
              <a:fillRect/>
            </a:stretch>
          </p:blipFill>
          <p:spPr>
            <a:xfrm>
              <a:off x="270932" y="6121382"/>
              <a:ext cx="583112" cy="474167"/>
            </a:xfrm>
            <a:prstGeom prst="rect">
              <a:avLst/>
            </a:prstGeom>
          </p:spPr>
        </p:pic>
        <p:sp>
          <p:nvSpPr>
            <p:cNvPr id="7" name="Rectangle 6">
              <a:extLst>
                <a:ext uri="{FF2B5EF4-FFF2-40B4-BE49-F238E27FC236}">
                  <a16:creationId xmlns:a16="http://schemas.microsoft.com/office/drawing/2014/main" id="{A5193DFF-C36C-A376-ACAE-4A642CAD113B}"/>
                </a:ext>
              </a:extLst>
            </p:cNvPr>
            <p:cNvSpPr/>
            <p:nvPr/>
          </p:nvSpPr>
          <p:spPr>
            <a:xfrm>
              <a:off x="0" y="5799682"/>
              <a:ext cx="9144000" cy="84667"/>
            </a:xfrm>
            <a:prstGeom prst="rect">
              <a:avLst/>
            </a:prstGeom>
            <a:solidFill>
              <a:srgbClr val="A93839"/>
            </a:solidFill>
            <a:ln>
              <a:solidFill>
                <a:srgbClr val="AA383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2" name="Picture 1">
            <a:extLst>
              <a:ext uri="{FF2B5EF4-FFF2-40B4-BE49-F238E27FC236}">
                <a16:creationId xmlns:a16="http://schemas.microsoft.com/office/drawing/2014/main" id="{0679CA41-D890-F517-6379-0B9412DF110C}"/>
              </a:ext>
            </a:extLst>
          </p:cNvPr>
          <p:cNvPicPr>
            <a:picLocks noChangeAspect="1"/>
          </p:cNvPicPr>
          <p:nvPr/>
        </p:nvPicPr>
        <p:blipFill>
          <a:blip r:embed="rId3"/>
          <a:stretch>
            <a:fillRect/>
          </a:stretch>
        </p:blipFill>
        <p:spPr>
          <a:xfrm>
            <a:off x="134470" y="0"/>
            <a:ext cx="8875059" cy="6858000"/>
          </a:xfrm>
          <a:prstGeom prst="rect">
            <a:avLst/>
          </a:prstGeom>
        </p:spPr>
      </p:pic>
    </p:spTree>
    <p:extLst>
      <p:ext uri="{BB962C8B-B14F-4D97-AF65-F5344CB8AC3E}">
        <p14:creationId xmlns:p14="http://schemas.microsoft.com/office/powerpoint/2010/main" val="21843449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07353E1-75CE-FF23-85E5-76D069F04AF6}"/>
              </a:ext>
            </a:extLst>
          </p:cNvPr>
          <p:cNvPicPr>
            <a:picLocks noChangeAspect="1"/>
          </p:cNvPicPr>
          <p:nvPr/>
        </p:nvPicPr>
        <p:blipFill>
          <a:blip r:embed="rId2"/>
          <a:stretch>
            <a:fillRect/>
          </a:stretch>
        </p:blipFill>
        <p:spPr>
          <a:xfrm>
            <a:off x="134470" y="0"/>
            <a:ext cx="8875059" cy="6858000"/>
          </a:xfrm>
          <a:prstGeom prst="rect">
            <a:avLst/>
          </a:prstGeom>
        </p:spPr>
      </p:pic>
    </p:spTree>
    <p:extLst>
      <p:ext uri="{BB962C8B-B14F-4D97-AF65-F5344CB8AC3E}">
        <p14:creationId xmlns:p14="http://schemas.microsoft.com/office/powerpoint/2010/main" val="20445759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9B06BF-C44E-448F-AD8F-F9B90FFABE2E}"/>
              </a:ext>
            </a:extLst>
          </p:cNvPr>
          <p:cNvSpPr>
            <a:spLocks noGrp="1"/>
          </p:cNvSpPr>
          <p:nvPr>
            <p:ph type="title"/>
          </p:nvPr>
        </p:nvSpPr>
        <p:spPr/>
        <p:txBody>
          <a:bodyPr/>
          <a:lstStyle/>
          <a:p>
            <a:r>
              <a:rPr lang="en-US" b="1" dirty="0"/>
              <a:t>Category and Division Overview </a:t>
            </a:r>
          </a:p>
        </p:txBody>
      </p:sp>
      <p:grpSp>
        <p:nvGrpSpPr>
          <p:cNvPr id="3" name="Group 2">
            <a:extLst>
              <a:ext uri="{FF2B5EF4-FFF2-40B4-BE49-F238E27FC236}">
                <a16:creationId xmlns:a16="http://schemas.microsoft.com/office/drawing/2014/main" id="{F9C54CE0-6805-40CC-B9E9-EFCA475198DE}"/>
              </a:ext>
            </a:extLst>
          </p:cNvPr>
          <p:cNvGrpSpPr/>
          <p:nvPr/>
        </p:nvGrpSpPr>
        <p:grpSpPr>
          <a:xfrm>
            <a:off x="597541" y="1436828"/>
            <a:ext cx="7987184" cy="3973975"/>
            <a:chOff x="597541" y="1436828"/>
            <a:chExt cx="7987184" cy="3973975"/>
          </a:xfrm>
        </p:grpSpPr>
        <p:pic>
          <p:nvPicPr>
            <p:cNvPr id="5" name="Picture 4" descr="A close up of a logo&#10;&#10;Description automatically generated">
              <a:extLst>
                <a:ext uri="{FF2B5EF4-FFF2-40B4-BE49-F238E27FC236}">
                  <a16:creationId xmlns:a16="http://schemas.microsoft.com/office/drawing/2014/main" id="{F124B168-A944-48E0-990D-7313774D46C5}"/>
                </a:ext>
              </a:extLst>
            </p:cNvPr>
            <p:cNvPicPr>
              <a:picLocks noChangeAspect="1"/>
            </p:cNvPicPr>
            <p:nvPr/>
          </p:nvPicPr>
          <p:blipFill>
            <a:blip r:embed="rId3"/>
            <a:stretch>
              <a:fillRect/>
            </a:stretch>
          </p:blipFill>
          <p:spPr>
            <a:xfrm>
              <a:off x="2586361" y="1436828"/>
              <a:ext cx="1920240" cy="1920240"/>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428BF97C-104D-49FD-8026-46CF2A2CDCAE}"/>
                </a:ext>
              </a:extLst>
            </p:cNvPr>
            <p:cNvPicPr>
              <a:picLocks noChangeAspect="1"/>
            </p:cNvPicPr>
            <p:nvPr/>
          </p:nvPicPr>
          <p:blipFill>
            <a:blip r:embed="rId4"/>
            <a:stretch>
              <a:fillRect/>
            </a:stretch>
          </p:blipFill>
          <p:spPr>
            <a:xfrm>
              <a:off x="5842143" y="3490563"/>
              <a:ext cx="1920240" cy="1920240"/>
            </a:xfrm>
            <a:prstGeom prst="rect">
              <a:avLst/>
            </a:prstGeom>
          </p:spPr>
        </p:pic>
        <p:pic>
          <p:nvPicPr>
            <p:cNvPr id="9" name="Picture 8" descr="A picture containing drawing&#10;&#10;Description automatically generated">
              <a:extLst>
                <a:ext uri="{FF2B5EF4-FFF2-40B4-BE49-F238E27FC236}">
                  <a16:creationId xmlns:a16="http://schemas.microsoft.com/office/drawing/2014/main" id="{EBD3B3E7-8B71-4701-8A78-922AA86FEF1A}"/>
                </a:ext>
              </a:extLst>
            </p:cNvPr>
            <p:cNvPicPr>
              <a:picLocks noChangeAspect="1"/>
            </p:cNvPicPr>
            <p:nvPr/>
          </p:nvPicPr>
          <p:blipFill>
            <a:blip r:embed="rId5"/>
            <a:stretch>
              <a:fillRect/>
            </a:stretch>
          </p:blipFill>
          <p:spPr>
            <a:xfrm>
              <a:off x="3611880" y="3487327"/>
              <a:ext cx="1920240" cy="1920240"/>
            </a:xfrm>
            <a:prstGeom prst="rect">
              <a:avLst/>
            </a:prstGeom>
          </p:spPr>
        </p:pic>
        <p:pic>
          <p:nvPicPr>
            <p:cNvPr id="11" name="Picture 10" descr="A close up of a logo&#10;&#10;Description automatically generated">
              <a:extLst>
                <a:ext uri="{FF2B5EF4-FFF2-40B4-BE49-F238E27FC236}">
                  <a16:creationId xmlns:a16="http://schemas.microsoft.com/office/drawing/2014/main" id="{A6804DFC-9C39-4E6E-9EC4-872D18EC62BA}"/>
                </a:ext>
              </a:extLst>
            </p:cNvPr>
            <p:cNvPicPr>
              <a:picLocks noChangeAspect="1"/>
            </p:cNvPicPr>
            <p:nvPr/>
          </p:nvPicPr>
          <p:blipFill>
            <a:blip r:embed="rId6"/>
            <a:stretch>
              <a:fillRect/>
            </a:stretch>
          </p:blipFill>
          <p:spPr>
            <a:xfrm>
              <a:off x="1424322" y="3487327"/>
              <a:ext cx="1920240" cy="1920240"/>
            </a:xfrm>
            <a:prstGeom prst="rect">
              <a:avLst/>
            </a:prstGeom>
          </p:spPr>
        </p:pic>
        <p:pic>
          <p:nvPicPr>
            <p:cNvPr id="13" name="Picture 12" descr="A close up of a sign&#10;&#10;Description automatically generated">
              <a:extLst>
                <a:ext uri="{FF2B5EF4-FFF2-40B4-BE49-F238E27FC236}">
                  <a16:creationId xmlns:a16="http://schemas.microsoft.com/office/drawing/2014/main" id="{3F12B98E-86A3-4267-901D-1C196DBAB8F3}"/>
                </a:ext>
              </a:extLst>
            </p:cNvPr>
            <p:cNvPicPr>
              <a:picLocks noChangeAspect="1"/>
            </p:cNvPicPr>
            <p:nvPr/>
          </p:nvPicPr>
          <p:blipFill>
            <a:blip r:embed="rId7"/>
            <a:stretch>
              <a:fillRect/>
            </a:stretch>
          </p:blipFill>
          <p:spPr>
            <a:xfrm>
              <a:off x="6664485" y="1436828"/>
              <a:ext cx="1920240" cy="1920240"/>
            </a:xfrm>
            <a:prstGeom prst="rect">
              <a:avLst/>
            </a:prstGeom>
          </p:spPr>
        </p:pic>
        <p:pic>
          <p:nvPicPr>
            <p:cNvPr id="15" name="Picture 14" descr="A picture containing drawing, clock&#10;&#10;Description automatically generated">
              <a:extLst>
                <a:ext uri="{FF2B5EF4-FFF2-40B4-BE49-F238E27FC236}">
                  <a16:creationId xmlns:a16="http://schemas.microsoft.com/office/drawing/2014/main" id="{D11D3668-3C7A-4DB6-876D-D0E71DFE2848}"/>
                </a:ext>
              </a:extLst>
            </p:cNvPr>
            <p:cNvPicPr>
              <a:picLocks noChangeAspect="1"/>
            </p:cNvPicPr>
            <p:nvPr/>
          </p:nvPicPr>
          <p:blipFill>
            <a:blip r:embed="rId8"/>
            <a:stretch>
              <a:fillRect/>
            </a:stretch>
          </p:blipFill>
          <p:spPr>
            <a:xfrm>
              <a:off x="4642170" y="1436828"/>
              <a:ext cx="1920240" cy="1920240"/>
            </a:xfrm>
            <a:prstGeom prst="rect">
              <a:avLst/>
            </a:prstGeom>
          </p:spPr>
        </p:pic>
        <p:pic>
          <p:nvPicPr>
            <p:cNvPr id="17" name="Picture 16" descr="A picture containing drawing&#10;&#10;Description automatically generated">
              <a:extLst>
                <a:ext uri="{FF2B5EF4-FFF2-40B4-BE49-F238E27FC236}">
                  <a16:creationId xmlns:a16="http://schemas.microsoft.com/office/drawing/2014/main" id="{7DB61871-D019-4652-8D55-0CE2D04B1EE6}"/>
                </a:ext>
              </a:extLst>
            </p:cNvPr>
            <p:cNvPicPr>
              <a:picLocks noChangeAspect="1"/>
            </p:cNvPicPr>
            <p:nvPr/>
          </p:nvPicPr>
          <p:blipFill>
            <a:blip r:embed="rId9"/>
            <a:stretch>
              <a:fillRect/>
            </a:stretch>
          </p:blipFill>
          <p:spPr>
            <a:xfrm>
              <a:off x="597541" y="1436828"/>
              <a:ext cx="1920240" cy="1920240"/>
            </a:xfrm>
            <a:prstGeom prst="rect">
              <a:avLst/>
            </a:prstGeom>
          </p:spPr>
        </p:pic>
      </p:grpSp>
      <p:grpSp>
        <p:nvGrpSpPr>
          <p:cNvPr id="18" name="Group 17">
            <a:extLst>
              <a:ext uri="{FF2B5EF4-FFF2-40B4-BE49-F238E27FC236}">
                <a16:creationId xmlns:a16="http://schemas.microsoft.com/office/drawing/2014/main" id="{C9D2A63F-A888-4798-86A0-4D338E04C424}"/>
              </a:ext>
            </a:extLst>
          </p:cNvPr>
          <p:cNvGrpSpPr/>
          <p:nvPr/>
        </p:nvGrpSpPr>
        <p:grpSpPr>
          <a:xfrm>
            <a:off x="0" y="5799682"/>
            <a:ext cx="9144000" cy="990585"/>
            <a:chOff x="0" y="5799682"/>
            <a:chExt cx="9144000" cy="990585"/>
          </a:xfrm>
        </p:grpSpPr>
        <p:sp>
          <p:nvSpPr>
            <p:cNvPr id="19" name="Rectangle 18">
              <a:extLst>
                <a:ext uri="{FF2B5EF4-FFF2-40B4-BE49-F238E27FC236}">
                  <a16:creationId xmlns:a16="http://schemas.microsoft.com/office/drawing/2014/main" id="{4540DD37-419E-4CE8-8DC1-DDEBBCE6B181}"/>
                </a:ext>
              </a:extLst>
            </p:cNvPr>
            <p:cNvSpPr/>
            <p:nvPr/>
          </p:nvSpPr>
          <p:spPr>
            <a:xfrm>
              <a:off x="101600" y="5935134"/>
              <a:ext cx="3581399" cy="855133"/>
            </a:xfrm>
            <a:prstGeom prst="rect">
              <a:avLst/>
            </a:prstGeom>
            <a:solidFill>
              <a:srgbClr val="A93839"/>
            </a:solidFill>
            <a:ln>
              <a:solidFill>
                <a:srgbClr val="AA383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Flowchart: Connector 19">
              <a:extLst>
                <a:ext uri="{FF2B5EF4-FFF2-40B4-BE49-F238E27FC236}">
                  <a16:creationId xmlns:a16="http://schemas.microsoft.com/office/drawing/2014/main" id="{51C8CB4D-F245-4E04-9E09-F117D04030E8}"/>
                </a:ext>
              </a:extLst>
            </p:cNvPr>
            <p:cNvSpPr/>
            <p:nvPr/>
          </p:nvSpPr>
          <p:spPr>
            <a:xfrm>
              <a:off x="160322" y="6002866"/>
              <a:ext cx="804333" cy="711200"/>
            </a:xfrm>
            <a:prstGeom prst="flowChartConnector">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7CE7B35E-5442-4C85-AEAE-F7F860B7B23F}"/>
                </a:ext>
              </a:extLst>
            </p:cNvPr>
            <p:cNvPicPr>
              <a:picLocks noChangeAspect="1"/>
            </p:cNvPicPr>
            <p:nvPr/>
          </p:nvPicPr>
          <p:blipFill>
            <a:blip r:embed="rId10"/>
            <a:stretch>
              <a:fillRect/>
            </a:stretch>
          </p:blipFill>
          <p:spPr>
            <a:xfrm>
              <a:off x="270932" y="6121382"/>
              <a:ext cx="583112" cy="474167"/>
            </a:xfrm>
            <a:prstGeom prst="rect">
              <a:avLst/>
            </a:prstGeom>
          </p:spPr>
        </p:pic>
        <p:sp>
          <p:nvSpPr>
            <p:cNvPr id="22" name="Rectangle 21">
              <a:extLst>
                <a:ext uri="{FF2B5EF4-FFF2-40B4-BE49-F238E27FC236}">
                  <a16:creationId xmlns:a16="http://schemas.microsoft.com/office/drawing/2014/main" id="{273CA5CA-CE6C-4FBA-B711-91169E7AF6E8}"/>
                </a:ext>
              </a:extLst>
            </p:cNvPr>
            <p:cNvSpPr/>
            <p:nvPr/>
          </p:nvSpPr>
          <p:spPr>
            <a:xfrm>
              <a:off x="0" y="5799682"/>
              <a:ext cx="9144000" cy="84667"/>
            </a:xfrm>
            <a:prstGeom prst="rect">
              <a:avLst/>
            </a:prstGeom>
            <a:solidFill>
              <a:srgbClr val="A93839"/>
            </a:solidFill>
            <a:ln>
              <a:solidFill>
                <a:srgbClr val="AA383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4997024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A8A50C0F-6944-4577-8662-488A3353852F}"/>
              </a:ext>
            </a:extLst>
          </p:cNvPr>
          <p:cNvGrpSpPr/>
          <p:nvPr/>
        </p:nvGrpSpPr>
        <p:grpSpPr>
          <a:xfrm>
            <a:off x="0" y="5799682"/>
            <a:ext cx="9144000" cy="990585"/>
            <a:chOff x="0" y="5799682"/>
            <a:chExt cx="9144000" cy="990585"/>
          </a:xfrm>
        </p:grpSpPr>
        <p:sp>
          <p:nvSpPr>
            <p:cNvPr id="4" name="Rectangle 3">
              <a:extLst>
                <a:ext uri="{FF2B5EF4-FFF2-40B4-BE49-F238E27FC236}">
                  <a16:creationId xmlns:a16="http://schemas.microsoft.com/office/drawing/2014/main" id="{C37BCEA0-FF99-4A71-B61A-0C9262437811}"/>
                </a:ext>
              </a:extLst>
            </p:cNvPr>
            <p:cNvSpPr/>
            <p:nvPr/>
          </p:nvSpPr>
          <p:spPr>
            <a:xfrm>
              <a:off x="101600" y="5935134"/>
              <a:ext cx="3581399" cy="855133"/>
            </a:xfrm>
            <a:prstGeom prst="rect">
              <a:avLst/>
            </a:prstGeom>
            <a:solidFill>
              <a:srgbClr val="A93839"/>
            </a:solidFill>
            <a:ln>
              <a:solidFill>
                <a:srgbClr val="AA383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Flowchart: Connector 12">
              <a:extLst>
                <a:ext uri="{FF2B5EF4-FFF2-40B4-BE49-F238E27FC236}">
                  <a16:creationId xmlns:a16="http://schemas.microsoft.com/office/drawing/2014/main" id="{F19F3316-CFB6-4FFC-B3FA-71C4FAE02BCE}"/>
                </a:ext>
              </a:extLst>
            </p:cNvPr>
            <p:cNvSpPr/>
            <p:nvPr/>
          </p:nvSpPr>
          <p:spPr>
            <a:xfrm>
              <a:off x="160322" y="6002866"/>
              <a:ext cx="804333" cy="711200"/>
            </a:xfrm>
            <a:prstGeom prst="flowChartConnector">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BAE00CF7-A219-4592-95EE-5BB7E07F51D5}"/>
                </a:ext>
              </a:extLst>
            </p:cNvPr>
            <p:cNvPicPr>
              <a:picLocks noChangeAspect="1"/>
            </p:cNvPicPr>
            <p:nvPr/>
          </p:nvPicPr>
          <p:blipFill>
            <a:blip r:embed="rId3"/>
            <a:stretch>
              <a:fillRect/>
            </a:stretch>
          </p:blipFill>
          <p:spPr>
            <a:xfrm>
              <a:off x="270932" y="6121382"/>
              <a:ext cx="583112" cy="474167"/>
            </a:xfrm>
            <a:prstGeom prst="rect">
              <a:avLst/>
            </a:prstGeom>
          </p:spPr>
        </p:pic>
        <p:sp>
          <p:nvSpPr>
            <p:cNvPr id="20" name="Rectangle 19">
              <a:extLst>
                <a:ext uri="{FF2B5EF4-FFF2-40B4-BE49-F238E27FC236}">
                  <a16:creationId xmlns:a16="http://schemas.microsoft.com/office/drawing/2014/main" id="{3A438FA9-68A1-4A84-9CA1-D433D092064D}"/>
                </a:ext>
              </a:extLst>
            </p:cNvPr>
            <p:cNvSpPr/>
            <p:nvPr/>
          </p:nvSpPr>
          <p:spPr>
            <a:xfrm>
              <a:off x="0" y="5799682"/>
              <a:ext cx="9144000" cy="84667"/>
            </a:xfrm>
            <a:prstGeom prst="rect">
              <a:avLst/>
            </a:prstGeom>
            <a:solidFill>
              <a:srgbClr val="A93839"/>
            </a:solidFill>
            <a:ln>
              <a:solidFill>
                <a:srgbClr val="AA383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Content Placeholder 3">
            <a:extLst>
              <a:ext uri="{FF2B5EF4-FFF2-40B4-BE49-F238E27FC236}">
                <a16:creationId xmlns:a16="http://schemas.microsoft.com/office/drawing/2014/main" id="{FE8736F5-73BF-4064-B0B2-61944C58FEF0}"/>
              </a:ext>
            </a:extLst>
          </p:cNvPr>
          <p:cNvSpPr>
            <a:spLocks noGrp="1"/>
          </p:cNvSpPr>
          <p:nvPr>
            <p:ph idx="1"/>
          </p:nvPr>
        </p:nvSpPr>
        <p:spPr>
          <a:xfrm>
            <a:off x="4041775" y="3386138"/>
            <a:ext cx="4940300" cy="1511300"/>
          </a:xfrm>
        </p:spPr>
        <p:txBody>
          <a:bodyPr/>
          <a:lstStyle/>
          <a:p>
            <a:pPr marL="0" indent="0">
              <a:buFont typeface="Arial" panose="020B0604020202020204" pitchFamily="34" charset="0"/>
              <a:buNone/>
              <a:defRPr/>
            </a:pPr>
            <a:r>
              <a:rPr lang="en-US" sz="1600" b="1" dirty="0">
                <a:ea typeface="MS Mincho" panose="02020609040205080304" pitchFamily="49" charset="-128"/>
                <a:cs typeface="Times New Roman" panose="02020603050405020304" pitchFamily="18" charset="0"/>
              </a:rPr>
              <a:t>VIDEO </a:t>
            </a:r>
          </a:p>
          <a:p>
            <a:pPr>
              <a:defRPr/>
            </a:pPr>
            <a:r>
              <a:rPr lang="en-US" sz="1600" dirty="0"/>
              <a:t>File must not exceed 5 min. and 1000MB in size</a:t>
            </a:r>
          </a:p>
          <a:p>
            <a:pPr>
              <a:defRPr/>
            </a:pPr>
            <a:r>
              <a:rPr lang="en-US" sz="1600" dirty="0"/>
              <a:t>Accepted formats:</a:t>
            </a:r>
            <a:r>
              <a:rPr lang="en-US" sz="1600" b="1" dirty="0"/>
              <a:t> </a:t>
            </a:r>
            <a:r>
              <a:rPr lang="en-US" sz="1600" dirty="0"/>
              <a:t>AVI and MP4</a:t>
            </a:r>
          </a:p>
        </p:txBody>
      </p:sp>
      <p:pic>
        <p:nvPicPr>
          <p:cNvPr id="8" name="Picture 10">
            <a:extLst>
              <a:ext uri="{FF2B5EF4-FFF2-40B4-BE49-F238E27FC236}">
                <a16:creationId xmlns:a16="http://schemas.microsoft.com/office/drawing/2014/main" id="{7336E006-17EB-49F7-8E1C-173C7E34B12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22725" y="615950"/>
            <a:ext cx="1233488" cy="126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11">
            <a:extLst>
              <a:ext uri="{FF2B5EF4-FFF2-40B4-BE49-F238E27FC236}">
                <a16:creationId xmlns:a16="http://schemas.microsoft.com/office/drawing/2014/main" id="{D84A59DA-B1F5-4EF7-BE6E-FB97BA79A445}"/>
              </a:ext>
            </a:extLst>
          </p:cNvPr>
          <p:cNvSpPr>
            <a:spLocks noChangeArrowheads="1"/>
          </p:cNvSpPr>
          <p:nvPr/>
        </p:nvSpPr>
        <p:spPr bwMode="auto">
          <a:xfrm>
            <a:off x="4041775" y="2163763"/>
            <a:ext cx="4748213"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n-US" altLang="en-US" sz="1600" dirty="0"/>
              <a:t>Solo and ensemble works of all dance styles are accepted. Entrant must be the choreographer and may also be the performer, or one of the performers. If background music is used, cite it on the entry form. </a:t>
            </a:r>
          </a:p>
        </p:txBody>
      </p:sp>
      <p:pic>
        <p:nvPicPr>
          <p:cNvPr id="11" name="Picture 12">
            <a:extLst>
              <a:ext uri="{FF2B5EF4-FFF2-40B4-BE49-F238E27FC236}">
                <a16:creationId xmlns:a16="http://schemas.microsoft.com/office/drawing/2014/main" id="{B1E6045E-7E4B-4941-BEC2-BA4033C36B2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4338" y="425450"/>
            <a:ext cx="1527175" cy="2052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3">
            <a:extLst>
              <a:ext uri="{FF2B5EF4-FFF2-40B4-BE49-F238E27FC236}">
                <a16:creationId xmlns:a16="http://schemas.microsoft.com/office/drawing/2014/main" id="{541C7C18-EBBB-43F0-A87D-0B336C42552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32985" t="17632" r="13133"/>
          <a:stretch>
            <a:fillRect/>
          </a:stretch>
        </p:blipFill>
        <p:spPr bwMode="auto">
          <a:xfrm>
            <a:off x="593725" y="2478088"/>
            <a:ext cx="1958975"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a:extLst>
              <a:ext uri="{FF2B5EF4-FFF2-40B4-BE49-F238E27FC236}">
                <a16:creationId xmlns:a16="http://schemas.microsoft.com/office/drawing/2014/main" id="{C266F2A1-B3CD-403F-B281-567932D4CCE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68450" y="1365250"/>
            <a:ext cx="2047875" cy="133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itle 2">
            <a:extLst>
              <a:ext uri="{FF2B5EF4-FFF2-40B4-BE49-F238E27FC236}">
                <a16:creationId xmlns:a16="http://schemas.microsoft.com/office/drawing/2014/main" id="{F10E7EAD-DF01-468C-B843-0379FCE9DBA3}"/>
              </a:ext>
            </a:extLst>
          </p:cNvPr>
          <p:cNvSpPr>
            <a:spLocks noGrp="1"/>
          </p:cNvSpPr>
          <p:nvPr>
            <p:ph type="title"/>
          </p:nvPr>
        </p:nvSpPr>
        <p:spPr>
          <a:xfrm>
            <a:off x="5407025" y="1039813"/>
            <a:ext cx="5662613" cy="412750"/>
          </a:xfrm>
        </p:spPr>
        <p:txBody>
          <a:bodyPr/>
          <a:lstStyle/>
          <a:p>
            <a:pPr algn="l"/>
            <a:r>
              <a:rPr lang="en-US" altLang="en-US" sz="2800" dirty="0"/>
              <a:t>Dance Choreography</a:t>
            </a:r>
          </a:p>
        </p:txBody>
      </p:sp>
      <p:pic>
        <p:nvPicPr>
          <p:cNvPr id="3" name="Picture 2">
            <a:extLst>
              <a:ext uri="{FF2B5EF4-FFF2-40B4-BE49-F238E27FC236}">
                <a16:creationId xmlns:a16="http://schemas.microsoft.com/office/drawing/2014/main" id="{1F094994-DC73-4C32-A70B-BD0C4D9ACED9}"/>
              </a:ext>
            </a:extLst>
          </p:cNvPr>
          <p:cNvPicPr>
            <a:picLocks noChangeAspect="1"/>
          </p:cNvPicPr>
          <p:nvPr/>
        </p:nvPicPr>
        <p:blipFill rotWithShape="1">
          <a:blip r:embed="rId8"/>
          <a:srcRect l="59132" t="11697" r="11759" b="27875"/>
          <a:stretch/>
        </p:blipFill>
        <p:spPr>
          <a:xfrm>
            <a:off x="1992727" y="3482819"/>
            <a:ext cx="1419340" cy="2009931"/>
          </a:xfrm>
          <a:prstGeom prst="rect">
            <a:avLst/>
          </a:prstGeom>
        </p:spPr>
      </p:pic>
    </p:spTree>
    <p:extLst>
      <p:ext uri="{BB962C8B-B14F-4D97-AF65-F5344CB8AC3E}">
        <p14:creationId xmlns:p14="http://schemas.microsoft.com/office/powerpoint/2010/main" val="12433917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A8A50C0F-6944-4577-8662-488A3353852F}"/>
              </a:ext>
            </a:extLst>
          </p:cNvPr>
          <p:cNvGrpSpPr/>
          <p:nvPr/>
        </p:nvGrpSpPr>
        <p:grpSpPr>
          <a:xfrm>
            <a:off x="0" y="5799682"/>
            <a:ext cx="9144000" cy="990585"/>
            <a:chOff x="0" y="5799682"/>
            <a:chExt cx="9144000" cy="990585"/>
          </a:xfrm>
        </p:grpSpPr>
        <p:sp>
          <p:nvSpPr>
            <p:cNvPr id="4" name="Rectangle 3">
              <a:extLst>
                <a:ext uri="{FF2B5EF4-FFF2-40B4-BE49-F238E27FC236}">
                  <a16:creationId xmlns:a16="http://schemas.microsoft.com/office/drawing/2014/main" id="{C37BCEA0-FF99-4A71-B61A-0C9262437811}"/>
                </a:ext>
              </a:extLst>
            </p:cNvPr>
            <p:cNvSpPr/>
            <p:nvPr/>
          </p:nvSpPr>
          <p:spPr>
            <a:xfrm>
              <a:off x="101600" y="5935134"/>
              <a:ext cx="3581399" cy="855133"/>
            </a:xfrm>
            <a:prstGeom prst="rect">
              <a:avLst/>
            </a:prstGeom>
            <a:solidFill>
              <a:srgbClr val="A93839"/>
            </a:solidFill>
            <a:ln>
              <a:solidFill>
                <a:srgbClr val="AA383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Flowchart: Connector 12">
              <a:extLst>
                <a:ext uri="{FF2B5EF4-FFF2-40B4-BE49-F238E27FC236}">
                  <a16:creationId xmlns:a16="http://schemas.microsoft.com/office/drawing/2014/main" id="{F19F3316-CFB6-4FFC-B3FA-71C4FAE02BCE}"/>
                </a:ext>
              </a:extLst>
            </p:cNvPr>
            <p:cNvSpPr/>
            <p:nvPr/>
          </p:nvSpPr>
          <p:spPr>
            <a:xfrm>
              <a:off x="160322" y="6002866"/>
              <a:ext cx="804333" cy="711200"/>
            </a:xfrm>
            <a:prstGeom prst="flowChartConnector">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BAE00CF7-A219-4592-95EE-5BB7E07F51D5}"/>
                </a:ext>
              </a:extLst>
            </p:cNvPr>
            <p:cNvPicPr>
              <a:picLocks noChangeAspect="1"/>
            </p:cNvPicPr>
            <p:nvPr/>
          </p:nvPicPr>
          <p:blipFill>
            <a:blip r:embed="rId3"/>
            <a:stretch>
              <a:fillRect/>
            </a:stretch>
          </p:blipFill>
          <p:spPr>
            <a:xfrm>
              <a:off x="270932" y="6121382"/>
              <a:ext cx="583112" cy="474167"/>
            </a:xfrm>
            <a:prstGeom prst="rect">
              <a:avLst/>
            </a:prstGeom>
          </p:spPr>
        </p:pic>
        <p:sp>
          <p:nvSpPr>
            <p:cNvPr id="20" name="Rectangle 19">
              <a:extLst>
                <a:ext uri="{FF2B5EF4-FFF2-40B4-BE49-F238E27FC236}">
                  <a16:creationId xmlns:a16="http://schemas.microsoft.com/office/drawing/2014/main" id="{3A438FA9-68A1-4A84-9CA1-D433D092064D}"/>
                </a:ext>
              </a:extLst>
            </p:cNvPr>
            <p:cNvSpPr/>
            <p:nvPr/>
          </p:nvSpPr>
          <p:spPr>
            <a:xfrm>
              <a:off x="0" y="5799682"/>
              <a:ext cx="9144000" cy="84667"/>
            </a:xfrm>
            <a:prstGeom prst="rect">
              <a:avLst/>
            </a:prstGeom>
            <a:solidFill>
              <a:srgbClr val="A93839"/>
            </a:solidFill>
            <a:ln>
              <a:solidFill>
                <a:srgbClr val="AA383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7" name="Picture 1">
            <a:extLst>
              <a:ext uri="{FF2B5EF4-FFF2-40B4-BE49-F238E27FC236}">
                <a16:creationId xmlns:a16="http://schemas.microsoft.com/office/drawing/2014/main" id="{88774EBD-2FBC-4F9A-A99C-87B118312E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64313" y="1025525"/>
            <a:ext cx="2360612" cy="134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2">
            <a:extLst>
              <a:ext uri="{FF2B5EF4-FFF2-40B4-BE49-F238E27FC236}">
                <a16:creationId xmlns:a16="http://schemas.microsoft.com/office/drawing/2014/main" id="{1D2D32F5-5AD1-4EF0-9C1F-E582CF679B5B}"/>
              </a:ext>
            </a:extLst>
          </p:cNvPr>
          <p:cNvSpPr>
            <a:spLocks noGrp="1"/>
          </p:cNvSpPr>
          <p:nvPr>
            <p:ph type="title"/>
          </p:nvPr>
        </p:nvSpPr>
        <p:spPr>
          <a:xfrm>
            <a:off x="1925638" y="1041400"/>
            <a:ext cx="3575050" cy="411163"/>
          </a:xfrm>
        </p:spPr>
        <p:txBody>
          <a:bodyPr/>
          <a:lstStyle/>
          <a:p>
            <a:r>
              <a:rPr lang="en-US" altLang="en-US" sz="3200" dirty="0"/>
              <a:t>Film Production</a:t>
            </a:r>
          </a:p>
        </p:txBody>
      </p:sp>
      <p:pic>
        <p:nvPicPr>
          <p:cNvPr id="9" name="Picture 4">
            <a:extLst>
              <a:ext uri="{FF2B5EF4-FFF2-40B4-BE49-F238E27FC236}">
                <a16:creationId xmlns:a16="http://schemas.microsoft.com/office/drawing/2014/main" id="{07B76613-EDD1-431E-BF82-E06323C8421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8313" y="539750"/>
            <a:ext cx="1260475" cy="126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5">
            <a:extLst>
              <a:ext uri="{FF2B5EF4-FFF2-40B4-BE49-F238E27FC236}">
                <a16:creationId xmlns:a16="http://schemas.microsoft.com/office/drawing/2014/main" id="{E867BE22-3910-414A-B777-CBAF2FE0D67D}"/>
              </a:ext>
            </a:extLst>
          </p:cNvPr>
          <p:cNvSpPr>
            <a:spLocks noChangeArrowheads="1"/>
          </p:cNvSpPr>
          <p:nvPr/>
        </p:nvSpPr>
        <p:spPr bwMode="auto">
          <a:xfrm>
            <a:off x="388938" y="2012950"/>
            <a:ext cx="4633912"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n-US" altLang="en-US" sz="1600" dirty="0"/>
              <a:t>Accepted short film styles include: Animation, narrative, documentary, experimental or media presentation. All screenwriting, directing and editing must be done by the student producer. If background music is used, cite it on the entry form.</a:t>
            </a:r>
          </a:p>
        </p:txBody>
      </p:sp>
      <p:pic>
        <p:nvPicPr>
          <p:cNvPr id="12" name="Picture 6">
            <a:extLst>
              <a:ext uri="{FF2B5EF4-FFF2-40B4-BE49-F238E27FC236}">
                <a16:creationId xmlns:a16="http://schemas.microsoft.com/office/drawing/2014/main" id="{D08E0BD9-43C4-4668-8238-8A0BCD348FE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43538" y="139700"/>
            <a:ext cx="2241550" cy="158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7">
            <a:extLst>
              <a:ext uri="{FF2B5EF4-FFF2-40B4-BE49-F238E27FC236}">
                <a16:creationId xmlns:a16="http://schemas.microsoft.com/office/drawing/2014/main" id="{8425C9EB-F448-43D6-85F7-6B0A3D5DC44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76913" y="2190750"/>
            <a:ext cx="2165350" cy="15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8">
            <a:extLst>
              <a:ext uri="{FF2B5EF4-FFF2-40B4-BE49-F238E27FC236}">
                <a16:creationId xmlns:a16="http://schemas.microsoft.com/office/drawing/2014/main" id="{BF1FE2BA-E11A-424C-8B51-49AE50B4768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91150" y="3851275"/>
            <a:ext cx="3597275" cy="156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Content Placeholder 3">
            <a:extLst>
              <a:ext uri="{FF2B5EF4-FFF2-40B4-BE49-F238E27FC236}">
                <a16:creationId xmlns:a16="http://schemas.microsoft.com/office/drawing/2014/main" id="{5A5958C9-53DC-4F5E-AE29-BE4C51F8B853}"/>
              </a:ext>
            </a:extLst>
          </p:cNvPr>
          <p:cNvSpPr>
            <a:spLocks noGrp="1"/>
          </p:cNvSpPr>
          <p:nvPr>
            <p:ph idx="1"/>
          </p:nvPr>
        </p:nvSpPr>
        <p:spPr>
          <a:xfrm>
            <a:off x="469900" y="3548063"/>
            <a:ext cx="5111750" cy="3221037"/>
          </a:xfrm>
        </p:spPr>
        <p:txBody>
          <a:bodyPr/>
          <a:lstStyle/>
          <a:p>
            <a:pPr marL="0" indent="0">
              <a:buFont typeface="Arial" panose="020B0604020202020204" pitchFamily="34" charset="0"/>
              <a:buNone/>
              <a:defRPr/>
            </a:pPr>
            <a:r>
              <a:rPr lang="en-US" sz="1600" b="1" dirty="0">
                <a:ea typeface="MS Mincho" panose="02020609040205080304" pitchFamily="49" charset="-128"/>
                <a:cs typeface="Times New Roman" panose="02020603050405020304" pitchFamily="18" charset="0"/>
              </a:rPr>
              <a:t>VIDEO </a:t>
            </a:r>
          </a:p>
          <a:p>
            <a:pPr>
              <a:buFont typeface="Wingdings" panose="05000000000000000000" pitchFamily="2" charset="2"/>
              <a:buChar char="q"/>
              <a:defRPr/>
            </a:pPr>
            <a:r>
              <a:rPr lang="en-US" sz="1600" dirty="0"/>
              <a:t>Video must not exceed 5 min. </a:t>
            </a:r>
          </a:p>
          <a:p>
            <a:pPr>
              <a:buFont typeface="Wingdings" panose="05000000000000000000" pitchFamily="2" charset="2"/>
              <a:buChar char="q"/>
              <a:defRPr/>
            </a:pPr>
            <a:r>
              <a:rPr lang="en-US" sz="1600" dirty="0"/>
              <a:t>File must not exceed 1000MB in size</a:t>
            </a:r>
          </a:p>
          <a:p>
            <a:pPr>
              <a:buFont typeface="Wingdings" panose="05000000000000000000" pitchFamily="2" charset="2"/>
              <a:buChar char="q"/>
              <a:defRPr/>
            </a:pPr>
            <a:r>
              <a:rPr lang="en-US" sz="1600" dirty="0"/>
              <a:t>Accepted formats:</a:t>
            </a:r>
            <a:r>
              <a:rPr lang="en-US" sz="1600" b="1" dirty="0"/>
              <a:t> </a:t>
            </a:r>
            <a:r>
              <a:rPr lang="en-US" sz="1600" dirty="0"/>
              <a:t>AVI and MP4</a:t>
            </a:r>
          </a:p>
          <a:p>
            <a:pPr>
              <a:buFont typeface="Wingdings" panose="05000000000000000000" pitchFamily="2" charset="2"/>
              <a:buChar char="q"/>
              <a:defRPr/>
            </a:pPr>
            <a:r>
              <a:rPr lang="en-US" sz="1600" dirty="0"/>
              <a:t>Use of PowerPoint is prohibited</a:t>
            </a:r>
            <a:endParaRPr lang="en-US" sz="1600" b="1" dirty="0">
              <a:ea typeface="MS Mincho" panose="02020609040205080304" pitchFamily="49" charset="-128"/>
              <a:cs typeface="Times New Roman" panose="02020603050405020304" pitchFamily="18" charset="0"/>
            </a:endParaRPr>
          </a:p>
        </p:txBody>
      </p:sp>
    </p:spTree>
    <p:extLst>
      <p:ext uri="{BB962C8B-B14F-4D97-AF65-F5344CB8AC3E}">
        <p14:creationId xmlns:p14="http://schemas.microsoft.com/office/powerpoint/2010/main" val="33041485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A8A50C0F-6944-4577-8662-488A3353852F}"/>
              </a:ext>
            </a:extLst>
          </p:cNvPr>
          <p:cNvGrpSpPr/>
          <p:nvPr/>
        </p:nvGrpSpPr>
        <p:grpSpPr>
          <a:xfrm>
            <a:off x="0" y="5799682"/>
            <a:ext cx="9144000" cy="990585"/>
            <a:chOff x="0" y="5799682"/>
            <a:chExt cx="9144000" cy="990585"/>
          </a:xfrm>
        </p:grpSpPr>
        <p:sp>
          <p:nvSpPr>
            <p:cNvPr id="4" name="Rectangle 3">
              <a:extLst>
                <a:ext uri="{FF2B5EF4-FFF2-40B4-BE49-F238E27FC236}">
                  <a16:creationId xmlns:a16="http://schemas.microsoft.com/office/drawing/2014/main" id="{C37BCEA0-FF99-4A71-B61A-0C9262437811}"/>
                </a:ext>
              </a:extLst>
            </p:cNvPr>
            <p:cNvSpPr/>
            <p:nvPr/>
          </p:nvSpPr>
          <p:spPr>
            <a:xfrm>
              <a:off x="101600" y="5935134"/>
              <a:ext cx="3581399" cy="855133"/>
            </a:xfrm>
            <a:prstGeom prst="rect">
              <a:avLst/>
            </a:prstGeom>
            <a:solidFill>
              <a:srgbClr val="A93839"/>
            </a:solidFill>
            <a:ln>
              <a:solidFill>
                <a:srgbClr val="AA383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Flowchart: Connector 12">
              <a:extLst>
                <a:ext uri="{FF2B5EF4-FFF2-40B4-BE49-F238E27FC236}">
                  <a16:creationId xmlns:a16="http://schemas.microsoft.com/office/drawing/2014/main" id="{F19F3316-CFB6-4FFC-B3FA-71C4FAE02BCE}"/>
                </a:ext>
              </a:extLst>
            </p:cNvPr>
            <p:cNvSpPr/>
            <p:nvPr/>
          </p:nvSpPr>
          <p:spPr>
            <a:xfrm>
              <a:off x="160322" y="6002866"/>
              <a:ext cx="804333" cy="711200"/>
            </a:xfrm>
            <a:prstGeom prst="flowChartConnector">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BAE00CF7-A219-4592-95EE-5BB7E07F51D5}"/>
                </a:ext>
              </a:extLst>
            </p:cNvPr>
            <p:cNvPicPr>
              <a:picLocks noChangeAspect="1"/>
            </p:cNvPicPr>
            <p:nvPr/>
          </p:nvPicPr>
          <p:blipFill>
            <a:blip r:embed="rId3"/>
            <a:stretch>
              <a:fillRect/>
            </a:stretch>
          </p:blipFill>
          <p:spPr>
            <a:xfrm>
              <a:off x="270932" y="6121382"/>
              <a:ext cx="583112" cy="474167"/>
            </a:xfrm>
            <a:prstGeom prst="rect">
              <a:avLst/>
            </a:prstGeom>
          </p:spPr>
        </p:pic>
        <p:sp>
          <p:nvSpPr>
            <p:cNvPr id="20" name="Rectangle 19">
              <a:extLst>
                <a:ext uri="{FF2B5EF4-FFF2-40B4-BE49-F238E27FC236}">
                  <a16:creationId xmlns:a16="http://schemas.microsoft.com/office/drawing/2014/main" id="{3A438FA9-68A1-4A84-9CA1-D433D092064D}"/>
                </a:ext>
              </a:extLst>
            </p:cNvPr>
            <p:cNvSpPr/>
            <p:nvPr/>
          </p:nvSpPr>
          <p:spPr>
            <a:xfrm>
              <a:off x="0" y="5799682"/>
              <a:ext cx="9144000" cy="84667"/>
            </a:xfrm>
            <a:prstGeom prst="rect">
              <a:avLst/>
            </a:prstGeom>
            <a:solidFill>
              <a:srgbClr val="A93839"/>
            </a:solidFill>
            <a:ln>
              <a:solidFill>
                <a:srgbClr val="AA383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itle 2">
            <a:extLst>
              <a:ext uri="{FF2B5EF4-FFF2-40B4-BE49-F238E27FC236}">
                <a16:creationId xmlns:a16="http://schemas.microsoft.com/office/drawing/2014/main" id="{A81CE761-C1F2-4A35-A5C4-676A954F5830}"/>
              </a:ext>
            </a:extLst>
          </p:cNvPr>
          <p:cNvSpPr>
            <a:spLocks noGrp="1"/>
          </p:cNvSpPr>
          <p:nvPr>
            <p:ph type="title"/>
          </p:nvPr>
        </p:nvSpPr>
        <p:spPr>
          <a:xfrm>
            <a:off x="2139950" y="785813"/>
            <a:ext cx="3530600" cy="411162"/>
          </a:xfrm>
        </p:spPr>
        <p:txBody>
          <a:bodyPr/>
          <a:lstStyle/>
          <a:p>
            <a:r>
              <a:rPr lang="en-US" altLang="en-US" sz="3600" dirty="0"/>
              <a:t>Literature</a:t>
            </a:r>
          </a:p>
        </p:txBody>
      </p:sp>
      <p:sp>
        <p:nvSpPr>
          <p:cNvPr id="8" name="Content Placeholder 3">
            <a:extLst>
              <a:ext uri="{FF2B5EF4-FFF2-40B4-BE49-F238E27FC236}">
                <a16:creationId xmlns:a16="http://schemas.microsoft.com/office/drawing/2014/main" id="{2526EA69-336C-4F97-8290-F8A61E1E6727}"/>
              </a:ext>
            </a:extLst>
          </p:cNvPr>
          <p:cNvSpPr>
            <a:spLocks noGrp="1"/>
          </p:cNvSpPr>
          <p:nvPr>
            <p:ph idx="1"/>
          </p:nvPr>
        </p:nvSpPr>
        <p:spPr>
          <a:xfrm>
            <a:off x="276225" y="3775075"/>
            <a:ext cx="5111750" cy="1779588"/>
          </a:xfrm>
        </p:spPr>
        <p:txBody>
          <a:bodyPr/>
          <a:lstStyle/>
          <a:p>
            <a:pPr marL="0" indent="0">
              <a:buFont typeface="Arial" panose="020B0604020202020204" pitchFamily="34" charset="0"/>
              <a:buNone/>
              <a:defRPr/>
            </a:pPr>
            <a:r>
              <a:rPr lang="en-US" sz="1600" b="1" dirty="0">
                <a:ea typeface="MS Mincho" panose="02020609040205080304" pitchFamily="49" charset="-128"/>
                <a:cs typeface="Times New Roman" panose="02020603050405020304" pitchFamily="18" charset="0"/>
              </a:rPr>
              <a:t>WRITING </a:t>
            </a:r>
          </a:p>
          <a:p>
            <a:pPr>
              <a:defRPr/>
            </a:pPr>
            <a:r>
              <a:rPr lang="en-US" sz="1600" dirty="0"/>
              <a:t>Must not exceed 2,000 words</a:t>
            </a:r>
          </a:p>
          <a:p>
            <a:pPr>
              <a:defRPr/>
            </a:pPr>
            <a:r>
              <a:rPr lang="en-US" sz="1600" dirty="0"/>
              <a:t>May be handwritten or typed </a:t>
            </a:r>
          </a:p>
          <a:p>
            <a:pPr>
              <a:defRPr/>
            </a:pPr>
            <a:r>
              <a:rPr lang="en-US" sz="1600" dirty="0"/>
              <a:t>Single-sided print on 8 ½x11” paper </a:t>
            </a:r>
          </a:p>
          <a:p>
            <a:pPr>
              <a:defRPr/>
            </a:pPr>
            <a:r>
              <a:rPr lang="en-US" sz="1600" dirty="0"/>
              <a:t>PDF file</a:t>
            </a:r>
          </a:p>
          <a:p>
            <a:pPr marL="0" indent="0">
              <a:buFont typeface="Arial" panose="020B0604020202020204" pitchFamily="34" charset="0"/>
              <a:buNone/>
              <a:defRPr/>
            </a:pPr>
            <a:endParaRPr lang="en-US" sz="1800" b="1" dirty="0">
              <a:ea typeface="MS Mincho" panose="02020609040205080304" pitchFamily="49" charset="-128"/>
              <a:cs typeface="Times New Roman" panose="02020603050405020304" pitchFamily="18" charset="0"/>
            </a:endParaRPr>
          </a:p>
        </p:txBody>
      </p:sp>
      <p:pic>
        <p:nvPicPr>
          <p:cNvPr id="9" name="Picture 18">
            <a:extLst>
              <a:ext uri="{FF2B5EF4-FFF2-40B4-BE49-F238E27FC236}">
                <a16:creationId xmlns:a16="http://schemas.microsoft.com/office/drawing/2014/main" id="{CAA628C6-ECC7-46E0-A095-23F484CCE7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0538" y="328613"/>
            <a:ext cx="1266825" cy="127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9">
            <a:extLst>
              <a:ext uri="{FF2B5EF4-FFF2-40B4-BE49-F238E27FC236}">
                <a16:creationId xmlns:a16="http://schemas.microsoft.com/office/drawing/2014/main" id="{B42035C8-AAF9-40C4-9BDD-BAE55A3530DC}"/>
              </a:ext>
            </a:extLst>
          </p:cNvPr>
          <p:cNvSpPr>
            <a:spLocks noChangeArrowheads="1"/>
          </p:cNvSpPr>
          <p:nvPr/>
        </p:nvSpPr>
        <p:spPr bwMode="auto">
          <a:xfrm>
            <a:off x="276225" y="1909763"/>
            <a:ext cx="49784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n-US" altLang="en-US" sz="1600" dirty="0"/>
              <a:t>Accepted forms of fiction and nonfiction include: Prose, poetry, reflective essay, screen play and play script, narrative, and short story. Entrants may write in their primary language if an interpretive English translation is also attached. Use of</a:t>
            </a:r>
            <a:r>
              <a:rPr lang="en-US" altLang="en-US" sz="1600" b="1" dirty="0"/>
              <a:t> </a:t>
            </a:r>
            <a:r>
              <a:rPr lang="en-US" altLang="en-US" sz="1600" dirty="0"/>
              <a:t>copyrighted material is prohibited. </a:t>
            </a:r>
          </a:p>
        </p:txBody>
      </p:sp>
      <p:pic>
        <p:nvPicPr>
          <p:cNvPr id="12" name="Picture 20">
            <a:extLst>
              <a:ext uri="{FF2B5EF4-FFF2-40B4-BE49-F238E27FC236}">
                <a16:creationId xmlns:a16="http://schemas.microsoft.com/office/drawing/2014/main" id="{1C89F6EB-6743-4F73-9770-45FEAE2EFCF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2" r="3555" b="1926"/>
          <a:stretch>
            <a:fillRect/>
          </a:stretch>
        </p:blipFill>
        <p:spPr bwMode="auto">
          <a:xfrm>
            <a:off x="5670550" y="328613"/>
            <a:ext cx="3071813" cy="518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636068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A8A50C0F-6944-4577-8662-488A3353852F}"/>
              </a:ext>
            </a:extLst>
          </p:cNvPr>
          <p:cNvGrpSpPr/>
          <p:nvPr/>
        </p:nvGrpSpPr>
        <p:grpSpPr>
          <a:xfrm>
            <a:off x="0" y="5799682"/>
            <a:ext cx="9144000" cy="990585"/>
            <a:chOff x="0" y="5799682"/>
            <a:chExt cx="9144000" cy="990585"/>
          </a:xfrm>
        </p:grpSpPr>
        <p:sp>
          <p:nvSpPr>
            <p:cNvPr id="4" name="Rectangle 3">
              <a:extLst>
                <a:ext uri="{FF2B5EF4-FFF2-40B4-BE49-F238E27FC236}">
                  <a16:creationId xmlns:a16="http://schemas.microsoft.com/office/drawing/2014/main" id="{C37BCEA0-FF99-4A71-B61A-0C9262437811}"/>
                </a:ext>
              </a:extLst>
            </p:cNvPr>
            <p:cNvSpPr/>
            <p:nvPr/>
          </p:nvSpPr>
          <p:spPr>
            <a:xfrm>
              <a:off x="101600" y="5935134"/>
              <a:ext cx="3581399" cy="855133"/>
            </a:xfrm>
            <a:prstGeom prst="rect">
              <a:avLst/>
            </a:prstGeom>
            <a:solidFill>
              <a:srgbClr val="A93839"/>
            </a:solidFill>
            <a:ln>
              <a:solidFill>
                <a:srgbClr val="AA383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Flowchart: Connector 12">
              <a:extLst>
                <a:ext uri="{FF2B5EF4-FFF2-40B4-BE49-F238E27FC236}">
                  <a16:creationId xmlns:a16="http://schemas.microsoft.com/office/drawing/2014/main" id="{F19F3316-CFB6-4FFC-B3FA-71C4FAE02BCE}"/>
                </a:ext>
              </a:extLst>
            </p:cNvPr>
            <p:cNvSpPr/>
            <p:nvPr/>
          </p:nvSpPr>
          <p:spPr>
            <a:xfrm>
              <a:off x="160322" y="6002866"/>
              <a:ext cx="804333" cy="711200"/>
            </a:xfrm>
            <a:prstGeom prst="flowChartConnector">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BAE00CF7-A219-4592-95EE-5BB7E07F51D5}"/>
                </a:ext>
              </a:extLst>
            </p:cNvPr>
            <p:cNvPicPr>
              <a:picLocks noChangeAspect="1"/>
            </p:cNvPicPr>
            <p:nvPr/>
          </p:nvPicPr>
          <p:blipFill>
            <a:blip r:embed="rId3"/>
            <a:stretch>
              <a:fillRect/>
            </a:stretch>
          </p:blipFill>
          <p:spPr>
            <a:xfrm>
              <a:off x="270932" y="6121382"/>
              <a:ext cx="583112" cy="474167"/>
            </a:xfrm>
            <a:prstGeom prst="rect">
              <a:avLst/>
            </a:prstGeom>
          </p:spPr>
        </p:pic>
        <p:sp>
          <p:nvSpPr>
            <p:cNvPr id="20" name="Rectangle 19">
              <a:extLst>
                <a:ext uri="{FF2B5EF4-FFF2-40B4-BE49-F238E27FC236}">
                  <a16:creationId xmlns:a16="http://schemas.microsoft.com/office/drawing/2014/main" id="{3A438FA9-68A1-4A84-9CA1-D433D092064D}"/>
                </a:ext>
              </a:extLst>
            </p:cNvPr>
            <p:cNvSpPr/>
            <p:nvPr/>
          </p:nvSpPr>
          <p:spPr>
            <a:xfrm>
              <a:off x="0" y="5799682"/>
              <a:ext cx="9144000" cy="84667"/>
            </a:xfrm>
            <a:prstGeom prst="rect">
              <a:avLst/>
            </a:prstGeom>
            <a:solidFill>
              <a:srgbClr val="A93839"/>
            </a:solidFill>
            <a:ln>
              <a:solidFill>
                <a:srgbClr val="AA383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itle 2">
            <a:extLst>
              <a:ext uri="{FF2B5EF4-FFF2-40B4-BE49-F238E27FC236}">
                <a16:creationId xmlns:a16="http://schemas.microsoft.com/office/drawing/2014/main" id="{168D2949-59CA-490B-AC60-ED7E9EFA6E53}"/>
              </a:ext>
            </a:extLst>
          </p:cNvPr>
          <p:cNvSpPr>
            <a:spLocks noGrp="1"/>
          </p:cNvSpPr>
          <p:nvPr>
            <p:ph type="title"/>
          </p:nvPr>
        </p:nvSpPr>
        <p:spPr>
          <a:xfrm>
            <a:off x="5037138" y="869950"/>
            <a:ext cx="3575050" cy="411163"/>
          </a:xfrm>
        </p:spPr>
        <p:txBody>
          <a:bodyPr/>
          <a:lstStyle/>
          <a:p>
            <a:r>
              <a:rPr lang="en-US" altLang="en-US" sz="3200" dirty="0"/>
              <a:t>Music Composition</a:t>
            </a:r>
          </a:p>
        </p:txBody>
      </p:sp>
      <p:sp>
        <p:nvSpPr>
          <p:cNvPr id="8" name="Content Placeholder 3">
            <a:extLst>
              <a:ext uri="{FF2B5EF4-FFF2-40B4-BE49-F238E27FC236}">
                <a16:creationId xmlns:a16="http://schemas.microsoft.com/office/drawing/2014/main" id="{879DFA7B-EEE9-4CD7-8B1C-BD46318CA67A}"/>
              </a:ext>
            </a:extLst>
          </p:cNvPr>
          <p:cNvSpPr>
            <a:spLocks noGrp="1"/>
          </p:cNvSpPr>
          <p:nvPr>
            <p:ph idx="1"/>
          </p:nvPr>
        </p:nvSpPr>
        <p:spPr>
          <a:xfrm>
            <a:off x="3589338" y="2883374"/>
            <a:ext cx="5429250" cy="2916308"/>
          </a:xfrm>
        </p:spPr>
        <p:txBody>
          <a:bodyPr/>
          <a:lstStyle/>
          <a:p>
            <a:pPr marL="0" indent="0">
              <a:buFont typeface="Arial" panose="020B0604020202020204" pitchFamily="34" charset="0"/>
              <a:buNone/>
              <a:defRPr/>
            </a:pPr>
            <a:r>
              <a:rPr lang="en-US" sz="1600" b="1" dirty="0">
                <a:ea typeface="MS Mincho" panose="02020609040205080304" pitchFamily="49" charset="-128"/>
                <a:cs typeface="Times New Roman" panose="02020603050405020304" pitchFamily="18" charset="0"/>
              </a:rPr>
              <a:t>AUDIO </a:t>
            </a:r>
          </a:p>
          <a:p>
            <a:pPr>
              <a:defRPr/>
            </a:pPr>
            <a:r>
              <a:rPr lang="en-US" sz="1600" dirty="0"/>
              <a:t>File must not exceed 5 min. and 1000MB in size</a:t>
            </a:r>
          </a:p>
          <a:p>
            <a:pPr>
              <a:defRPr/>
            </a:pPr>
            <a:r>
              <a:rPr lang="en-US" sz="1600" dirty="0"/>
              <a:t>Accepted formats: MP3 and WAV</a:t>
            </a:r>
          </a:p>
          <a:p>
            <a:pPr>
              <a:buFont typeface="Wingdings" panose="05000000000000000000" pitchFamily="2" charset="2"/>
              <a:buChar char="q"/>
              <a:defRPr/>
            </a:pPr>
            <a:endParaRPr lang="en-US" sz="1600" b="1" dirty="0">
              <a:ea typeface="MS Mincho" panose="02020609040205080304" pitchFamily="49" charset="-128"/>
              <a:cs typeface="Times New Roman" panose="02020603050405020304" pitchFamily="18" charset="0"/>
            </a:endParaRPr>
          </a:p>
          <a:p>
            <a:pPr marL="0" indent="0">
              <a:buFont typeface="Arial" panose="020B0604020202020204" pitchFamily="34" charset="0"/>
              <a:buNone/>
              <a:defRPr/>
            </a:pPr>
            <a:r>
              <a:rPr lang="en-US" sz="1600" b="1" dirty="0">
                <a:ea typeface="MS Mincho" panose="02020609040205080304" pitchFamily="49" charset="-128"/>
                <a:cs typeface="Times New Roman" panose="02020603050405020304" pitchFamily="18" charset="0"/>
              </a:rPr>
              <a:t>NOTATION</a:t>
            </a:r>
          </a:p>
          <a:p>
            <a:pPr>
              <a:defRPr/>
            </a:pPr>
            <a:r>
              <a:rPr lang="en-US" sz="1600" dirty="0"/>
              <a:t>Only required for middle and high school divisions</a:t>
            </a:r>
          </a:p>
          <a:p>
            <a:pPr>
              <a:defRPr/>
            </a:pPr>
            <a:r>
              <a:rPr lang="en-US" sz="1600" dirty="0"/>
              <a:t>In place of a notated score a written reflective statement that provides a musically technical explanation of how the piece was composed (100 words or less).</a:t>
            </a:r>
          </a:p>
          <a:p>
            <a:pPr>
              <a:defRPr/>
            </a:pPr>
            <a:r>
              <a:rPr lang="en-US" sz="1600" dirty="0"/>
              <a:t>Notation in PDF format</a:t>
            </a:r>
          </a:p>
        </p:txBody>
      </p:sp>
      <p:pic>
        <p:nvPicPr>
          <p:cNvPr id="9" name="Picture 3">
            <a:extLst>
              <a:ext uri="{FF2B5EF4-FFF2-40B4-BE49-F238E27FC236}">
                <a16:creationId xmlns:a16="http://schemas.microsoft.com/office/drawing/2014/main" id="{55D9FCE5-ECC7-408A-8033-97FA140D609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73475" y="403225"/>
            <a:ext cx="1266825" cy="126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4">
            <a:extLst>
              <a:ext uri="{FF2B5EF4-FFF2-40B4-BE49-F238E27FC236}">
                <a16:creationId xmlns:a16="http://schemas.microsoft.com/office/drawing/2014/main" id="{59398761-8813-425C-B789-79563CC40626}"/>
              </a:ext>
            </a:extLst>
          </p:cNvPr>
          <p:cNvSpPr>
            <a:spLocks noChangeArrowheads="1"/>
          </p:cNvSpPr>
          <p:nvPr/>
        </p:nvSpPr>
        <p:spPr bwMode="auto">
          <a:xfrm>
            <a:off x="3589338" y="1751058"/>
            <a:ext cx="5227637"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n-US" altLang="en-US" sz="1600" dirty="0"/>
              <a:t>All music styles and combinations of instrumentation are accepted. Entrant must be the composer and may also be the performer, or one of the performers.</a:t>
            </a:r>
            <a:r>
              <a:rPr lang="en-US" altLang="en-US" sz="1600" b="1" dirty="0"/>
              <a:t> </a:t>
            </a:r>
            <a:r>
              <a:rPr lang="en-US" altLang="en-US" sz="1600" dirty="0"/>
              <a:t>Use of</a:t>
            </a:r>
            <a:r>
              <a:rPr lang="en-US" altLang="en-US" sz="1600" b="1" dirty="0"/>
              <a:t> </a:t>
            </a:r>
            <a:r>
              <a:rPr lang="en-US" altLang="en-US" sz="1600" dirty="0"/>
              <a:t>copyrighted material is prohibited. </a:t>
            </a:r>
          </a:p>
        </p:txBody>
      </p:sp>
      <p:pic>
        <p:nvPicPr>
          <p:cNvPr id="12" name="Picture 5">
            <a:extLst>
              <a:ext uri="{FF2B5EF4-FFF2-40B4-BE49-F238E27FC236}">
                <a16:creationId xmlns:a16="http://schemas.microsoft.com/office/drawing/2014/main" id="{82B0B402-0F32-4F8F-BE9A-DCCCA317A0E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31334" t="18135" r="27031"/>
          <a:stretch>
            <a:fillRect/>
          </a:stretch>
        </p:blipFill>
        <p:spPr bwMode="auto">
          <a:xfrm>
            <a:off x="450850" y="293688"/>
            <a:ext cx="1636713" cy="213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6">
            <a:extLst>
              <a:ext uri="{FF2B5EF4-FFF2-40B4-BE49-F238E27FC236}">
                <a16:creationId xmlns:a16="http://schemas.microsoft.com/office/drawing/2014/main" id="{085CC503-0CD7-467E-A42B-A5759816862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35471"/>
          <a:stretch>
            <a:fillRect/>
          </a:stretch>
        </p:blipFill>
        <p:spPr bwMode="auto">
          <a:xfrm>
            <a:off x="1473200" y="2039938"/>
            <a:ext cx="1816100" cy="187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7">
            <a:extLst>
              <a:ext uri="{FF2B5EF4-FFF2-40B4-BE49-F238E27FC236}">
                <a16:creationId xmlns:a16="http://schemas.microsoft.com/office/drawing/2014/main" id="{2FF2999B-D8CF-4198-9364-00728D3F093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6550" y="3087688"/>
            <a:ext cx="1674813" cy="2506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915007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A8A50C0F-6944-4577-8662-488A3353852F}"/>
              </a:ext>
            </a:extLst>
          </p:cNvPr>
          <p:cNvGrpSpPr/>
          <p:nvPr/>
        </p:nvGrpSpPr>
        <p:grpSpPr>
          <a:xfrm>
            <a:off x="0" y="5799682"/>
            <a:ext cx="9144000" cy="990585"/>
            <a:chOff x="0" y="5799682"/>
            <a:chExt cx="9144000" cy="990585"/>
          </a:xfrm>
        </p:grpSpPr>
        <p:sp>
          <p:nvSpPr>
            <p:cNvPr id="4" name="Rectangle 3">
              <a:extLst>
                <a:ext uri="{FF2B5EF4-FFF2-40B4-BE49-F238E27FC236}">
                  <a16:creationId xmlns:a16="http://schemas.microsoft.com/office/drawing/2014/main" id="{C37BCEA0-FF99-4A71-B61A-0C9262437811}"/>
                </a:ext>
              </a:extLst>
            </p:cNvPr>
            <p:cNvSpPr/>
            <p:nvPr/>
          </p:nvSpPr>
          <p:spPr>
            <a:xfrm>
              <a:off x="101600" y="5935134"/>
              <a:ext cx="3581399" cy="855133"/>
            </a:xfrm>
            <a:prstGeom prst="rect">
              <a:avLst/>
            </a:prstGeom>
            <a:solidFill>
              <a:srgbClr val="A93839"/>
            </a:solidFill>
            <a:ln>
              <a:solidFill>
                <a:srgbClr val="AA383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Flowchart: Connector 12">
              <a:extLst>
                <a:ext uri="{FF2B5EF4-FFF2-40B4-BE49-F238E27FC236}">
                  <a16:creationId xmlns:a16="http://schemas.microsoft.com/office/drawing/2014/main" id="{F19F3316-CFB6-4FFC-B3FA-71C4FAE02BCE}"/>
                </a:ext>
              </a:extLst>
            </p:cNvPr>
            <p:cNvSpPr/>
            <p:nvPr/>
          </p:nvSpPr>
          <p:spPr>
            <a:xfrm>
              <a:off x="160322" y="6002866"/>
              <a:ext cx="804333" cy="711200"/>
            </a:xfrm>
            <a:prstGeom prst="flowChartConnector">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BAE00CF7-A219-4592-95EE-5BB7E07F51D5}"/>
                </a:ext>
              </a:extLst>
            </p:cNvPr>
            <p:cNvPicPr>
              <a:picLocks noChangeAspect="1"/>
            </p:cNvPicPr>
            <p:nvPr/>
          </p:nvPicPr>
          <p:blipFill>
            <a:blip r:embed="rId3"/>
            <a:stretch>
              <a:fillRect/>
            </a:stretch>
          </p:blipFill>
          <p:spPr>
            <a:xfrm>
              <a:off x="270932" y="6121382"/>
              <a:ext cx="583112" cy="474167"/>
            </a:xfrm>
            <a:prstGeom prst="rect">
              <a:avLst/>
            </a:prstGeom>
          </p:spPr>
        </p:pic>
        <p:sp>
          <p:nvSpPr>
            <p:cNvPr id="20" name="Rectangle 19">
              <a:extLst>
                <a:ext uri="{FF2B5EF4-FFF2-40B4-BE49-F238E27FC236}">
                  <a16:creationId xmlns:a16="http://schemas.microsoft.com/office/drawing/2014/main" id="{3A438FA9-68A1-4A84-9CA1-D433D092064D}"/>
                </a:ext>
              </a:extLst>
            </p:cNvPr>
            <p:cNvSpPr/>
            <p:nvPr/>
          </p:nvSpPr>
          <p:spPr>
            <a:xfrm>
              <a:off x="0" y="5799682"/>
              <a:ext cx="9144000" cy="84667"/>
            </a:xfrm>
            <a:prstGeom prst="rect">
              <a:avLst/>
            </a:prstGeom>
            <a:solidFill>
              <a:srgbClr val="A93839"/>
            </a:solidFill>
            <a:ln>
              <a:solidFill>
                <a:srgbClr val="AA383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itle 2">
            <a:extLst>
              <a:ext uri="{FF2B5EF4-FFF2-40B4-BE49-F238E27FC236}">
                <a16:creationId xmlns:a16="http://schemas.microsoft.com/office/drawing/2014/main" id="{075463A0-7E80-4E9E-AFA8-9D8DC18ADF16}"/>
              </a:ext>
            </a:extLst>
          </p:cNvPr>
          <p:cNvSpPr>
            <a:spLocks noGrp="1"/>
          </p:cNvSpPr>
          <p:nvPr>
            <p:ph type="title"/>
          </p:nvPr>
        </p:nvSpPr>
        <p:spPr>
          <a:xfrm>
            <a:off x="0" y="1846263"/>
            <a:ext cx="3575050" cy="411162"/>
          </a:xfrm>
        </p:spPr>
        <p:txBody>
          <a:bodyPr/>
          <a:lstStyle/>
          <a:p>
            <a:r>
              <a:rPr lang="en-US" altLang="en-US" dirty="0"/>
              <a:t>Photography</a:t>
            </a:r>
          </a:p>
        </p:txBody>
      </p:sp>
      <p:sp>
        <p:nvSpPr>
          <p:cNvPr id="8" name="Content Placeholder 3">
            <a:extLst>
              <a:ext uri="{FF2B5EF4-FFF2-40B4-BE49-F238E27FC236}">
                <a16:creationId xmlns:a16="http://schemas.microsoft.com/office/drawing/2014/main" id="{DA6F0A73-54E7-48A4-B984-A8F902FF1181}"/>
              </a:ext>
            </a:extLst>
          </p:cNvPr>
          <p:cNvSpPr>
            <a:spLocks noGrp="1"/>
          </p:cNvSpPr>
          <p:nvPr>
            <p:ph idx="1"/>
          </p:nvPr>
        </p:nvSpPr>
        <p:spPr>
          <a:xfrm>
            <a:off x="3643312" y="2051844"/>
            <a:ext cx="5111750" cy="3465513"/>
          </a:xfrm>
        </p:spPr>
        <p:txBody>
          <a:bodyPr/>
          <a:lstStyle/>
          <a:p>
            <a:pPr marL="0" indent="0">
              <a:buFont typeface="Arial" panose="020B0604020202020204" pitchFamily="34" charset="0"/>
              <a:buNone/>
              <a:defRPr/>
            </a:pPr>
            <a:r>
              <a:rPr lang="en-US" sz="1600" b="1" dirty="0">
                <a:ea typeface="MS Mincho" panose="02020609040205080304" pitchFamily="49" charset="-128"/>
                <a:cs typeface="Times New Roman" panose="02020603050405020304" pitchFamily="18" charset="0"/>
              </a:rPr>
              <a:t>PRINT </a:t>
            </a:r>
          </a:p>
          <a:p>
            <a:pPr>
              <a:defRPr/>
            </a:pPr>
            <a:r>
              <a:rPr lang="en-US" sz="1600" dirty="0">
                <a:ea typeface="MS Mincho" panose="02020609040205080304" pitchFamily="49" charset="-128"/>
                <a:cs typeface="Calibri" panose="020F0502020204030204" pitchFamily="34" charset="0"/>
              </a:rPr>
              <a:t>Must be no smaller than 3x5 inches and no larger than 8x10 inches</a:t>
            </a:r>
          </a:p>
          <a:p>
            <a:pPr>
              <a:defRPr/>
            </a:pPr>
            <a:r>
              <a:rPr lang="en-US" sz="1600" dirty="0">
                <a:ea typeface="MS Mincho" panose="02020609040205080304" pitchFamily="49" charset="-128"/>
                <a:cs typeface="Calibri" panose="020F0502020204030204" pitchFamily="34" charset="0"/>
              </a:rPr>
              <a:t>Accepted print formats: Mounted on mat or poster board no larger than 11x14 inches</a:t>
            </a:r>
          </a:p>
          <a:p>
            <a:pPr>
              <a:defRPr/>
            </a:pPr>
            <a:r>
              <a:rPr lang="en-US" sz="1600" dirty="0">
                <a:ea typeface="MS Mincho" panose="02020609040205080304" pitchFamily="49" charset="-128"/>
                <a:cs typeface="Calibri" panose="020F0502020204030204" pitchFamily="34" charset="0"/>
              </a:rPr>
              <a:t>Framed prints are not accepted</a:t>
            </a:r>
          </a:p>
          <a:p>
            <a:pPr>
              <a:defRPr/>
            </a:pPr>
            <a:r>
              <a:rPr lang="en-US" sz="1600" dirty="0">
                <a:ea typeface="MS Mincho" panose="02020609040205080304" pitchFamily="49" charset="-128"/>
                <a:cs typeface="Calibri" panose="020F0502020204030204" pitchFamily="34" charset="0"/>
              </a:rPr>
              <a:t>Include one digital image of artwork with your submission (Accepted file formats: JPEG, JPG, PNG)</a:t>
            </a:r>
          </a:p>
          <a:p>
            <a:pPr marL="0" indent="0">
              <a:buFont typeface="Arial" panose="020B0604020202020204" pitchFamily="34" charset="0"/>
              <a:buNone/>
              <a:defRPr/>
            </a:pPr>
            <a:endParaRPr lang="en-US" sz="1600" b="1" dirty="0">
              <a:ea typeface="MS Mincho" panose="02020609040205080304" pitchFamily="49" charset="-128"/>
              <a:cs typeface="Times New Roman" panose="02020603050405020304" pitchFamily="18" charset="0"/>
            </a:endParaRPr>
          </a:p>
          <a:p>
            <a:pPr marL="0" indent="0">
              <a:buFont typeface="Arial" panose="020B0604020202020204" pitchFamily="34" charset="0"/>
              <a:buNone/>
              <a:defRPr/>
            </a:pPr>
            <a:r>
              <a:rPr lang="en-US" sz="1600" b="1" dirty="0">
                <a:ea typeface="MS Mincho" panose="02020609040205080304" pitchFamily="49" charset="-128"/>
                <a:cs typeface="Times New Roman" panose="02020603050405020304" pitchFamily="18" charset="0"/>
              </a:rPr>
              <a:t>DIGITAL IMAGE</a:t>
            </a:r>
          </a:p>
          <a:p>
            <a:pPr>
              <a:defRPr/>
            </a:pPr>
            <a:r>
              <a:rPr lang="en-US" sz="1600" dirty="0">
                <a:ea typeface="MS Mincho" panose="02020609040205080304" pitchFamily="49" charset="-128"/>
                <a:cs typeface="Calibri" panose="020F0502020204030204" pitchFamily="34" charset="0"/>
              </a:rPr>
              <a:t>Dimensions must be at least 640x960 (pixels) and 300 dpi (resolution)</a:t>
            </a:r>
          </a:p>
          <a:p>
            <a:pPr>
              <a:defRPr/>
            </a:pPr>
            <a:r>
              <a:rPr lang="en-US" sz="1600" dirty="0">
                <a:ea typeface="MS Mincho" panose="02020609040205080304" pitchFamily="49" charset="-128"/>
                <a:cs typeface="Calibri" panose="020F0502020204030204" pitchFamily="34" charset="0"/>
              </a:rPr>
              <a:t>Accepted file formats: </a:t>
            </a:r>
            <a:r>
              <a:rPr lang="en-US" sz="1600" dirty="0">
                <a:ea typeface="MS Mincho" panose="02020609040205080304" pitchFamily="49" charset="-128"/>
                <a:cs typeface="Times New Roman" panose="02020603050405020304" pitchFamily="18" charset="0"/>
              </a:rPr>
              <a:t>JPEG, JPG, PNG</a:t>
            </a:r>
            <a:endParaRPr lang="en-US" sz="1800" b="1" dirty="0">
              <a:ea typeface="MS Mincho" panose="02020609040205080304" pitchFamily="49" charset="-128"/>
              <a:cs typeface="Times New Roman" panose="02020603050405020304" pitchFamily="18" charset="0"/>
            </a:endParaRPr>
          </a:p>
        </p:txBody>
      </p:sp>
      <p:pic>
        <p:nvPicPr>
          <p:cNvPr id="9" name="Picture 3">
            <a:extLst>
              <a:ext uri="{FF2B5EF4-FFF2-40B4-BE49-F238E27FC236}">
                <a16:creationId xmlns:a16="http://schemas.microsoft.com/office/drawing/2014/main" id="{245E0AF5-F216-4946-B64B-62778141F0C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2200" y="328613"/>
            <a:ext cx="1271588" cy="127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4">
            <a:extLst>
              <a:ext uri="{FF2B5EF4-FFF2-40B4-BE49-F238E27FC236}">
                <a16:creationId xmlns:a16="http://schemas.microsoft.com/office/drawing/2014/main" id="{6FC1D26C-E8BE-4470-B7A5-965FCF1CAC46}"/>
              </a:ext>
            </a:extLst>
          </p:cNvPr>
          <p:cNvSpPr>
            <a:spLocks noChangeArrowheads="1"/>
          </p:cNvSpPr>
          <p:nvPr/>
        </p:nvSpPr>
        <p:spPr bwMode="auto">
          <a:xfrm>
            <a:off x="388938" y="2436813"/>
            <a:ext cx="2913062" cy="255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n-US" altLang="en-US" sz="1600">
                <a:ea typeface="MS Mincho" panose="02020609040205080304" pitchFamily="49" charset="-128"/>
                <a:cs typeface="Calibri" panose="020F0502020204030204" pitchFamily="34" charset="0"/>
              </a:rPr>
              <a:t>Photo must be a single print/digital image. Collages and collections of photos are not accepted. Entrant must be the photographer and may use a variety of digital editing techniques including but not limited to, multiple exposure, negative sandwich and photogram.</a:t>
            </a:r>
            <a:endParaRPr lang="en-US" altLang="en-US">
              <a:latin typeface="Cambria" panose="02040503050406030204" pitchFamily="18" charset="0"/>
              <a:ea typeface="MS Mincho" panose="02020609040205080304" pitchFamily="49" charset="-128"/>
              <a:cs typeface="Times New Roman" panose="02020603050405020304" pitchFamily="18" charset="0"/>
            </a:endParaRPr>
          </a:p>
        </p:txBody>
      </p:sp>
      <p:pic>
        <p:nvPicPr>
          <p:cNvPr id="12" name="Picture 5">
            <a:extLst>
              <a:ext uri="{FF2B5EF4-FFF2-40B4-BE49-F238E27FC236}">
                <a16:creationId xmlns:a16="http://schemas.microsoft.com/office/drawing/2014/main" id="{CBFD2484-64A5-48DE-88F9-DC6E6AD01EB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46788" y="180975"/>
            <a:ext cx="2243137" cy="176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6">
            <a:extLst>
              <a:ext uri="{FF2B5EF4-FFF2-40B4-BE49-F238E27FC236}">
                <a16:creationId xmlns:a16="http://schemas.microsoft.com/office/drawing/2014/main" id="{B0078987-3840-435C-891A-3D1E6B409D8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87763" y="180975"/>
            <a:ext cx="2246312" cy="176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25546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35" name="TextBox 1">
            <a:extLst>
              <a:ext uri="{FF2B5EF4-FFF2-40B4-BE49-F238E27FC236}">
                <a16:creationId xmlns:a16="http://schemas.microsoft.com/office/drawing/2014/main" id="{5C55B304-CD9E-772D-C770-807CD8ECD4A6}"/>
              </a:ext>
            </a:extLst>
          </p:cNvPr>
          <p:cNvGraphicFramePr/>
          <p:nvPr/>
        </p:nvGraphicFramePr>
        <p:xfrm>
          <a:off x="3043072" y="2713891"/>
          <a:ext cx="5486400" cy="299876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 name="Picture 1" descr="Logo&#10;&#10;Description automatically generated">
            <a:extLst>
              <a:ext uri="{FF2B5EF4-FFF2-40B4-BE49-F238E27FC236}">
                <a16:creationId xmlns:a16="http://schemas.microsoft.com/office/drawing/2014/main" id="{6286272D-8F66-F899-2098-E9AAF0768E8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6488" y="465238"/>
            <a:ext cx="4560813" cy="1727674"/>
          </a:xfrm>
          <a:prstGeom prst="rect">
            <a:avLst/>
          </a:prstGeom>
        </p:spPr>
      </p:pic>
      <p:pic>
        <p:nvPicPr>
          <p:cNvPr id="4" name="Picture 3" descr="A group of children smiling&#10;&#10;Description automatically generated with low confidence">
            <a:extLst>
              <a:ext uri="{FF2B5EF4-FFF2-40B4-BE49-F238E27FC236}">
                <a16:creationId xmlns:a16="http://schemas.microsoft.com/office/drawing/2014/main" id="{B4467B5A-7B3E-0801-B3FD-BD571999CBD9}"/>
              </a:ext>
            </a:extLst>
          </p:cNvPr>
          <p:cNvPicPr>
            <a:picLocks noChangeAspect="1"/>
          </p:cNvPicPr>
          <p:nvPr/>
        </p:nvPicPr>
        <p:blipFill>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345671" y="3369520"/>
            <a:ext cx="2473005" cy="1650731"/>
          </a:xfrm>
          <a:prstGeom prst="roundRect">
            <a:avLst/>
          </a:prstGeom>
          <a:effectLst/>
        </p:spPr>
      </p:pic>
      <p:sp>
        <p:nvSpPr>
          <p:cNvPr id="5" name="TextBox 4">
            <a:extLst>
              <a:ext uri="{FF2B5EF4-FFF2-40B4-BE49-F238E27FC236}">
                <a16:creationId xmlns:a16="http://schemas.microsoft.com/office/drawing/2014/main" id="{A0EB387C-AEAA-4D1A-037C-C29E62874FA3}"/>
              </a:ext>
            </a:extLst>
          </p:cNvPr>
          <p:cNvSpPr txBox="1"/>
          <p:nvPr/>
        </p:nvSpPr>
        <p:spPr>
          <a:xfrm>
            <a:off x="492369" y="5020251"/>
            <a:ext cx="1723292" cy="153888"/>
          </a:xfrm>
          <a:prstGeom prst="rect">
            <a:avLst/>
          </a:prstGeom>
          <a:noFill/>
        </p:spPr>
        <p:txBody>
          <a:bodyPr wrap="square" rtlCol="0">
            <a:spAutoFit/>
          </a:bodyPr>
          <a:lstStyle/>
          <a:p>
            <a:r>
              <a:rPr lang="en-US" sz="400" dirty="0">
                <a:solidFill>
                  <a:schemeClr val="bg2"/>
                </a:solidFill>
                <a:hlinkClick r:id="rId9" tooltip="https://ecovillage.org/our-work/education/gen-trainings/traumatransformation/children-smiling-in-a-huddle/">
                  <a:extLst>
                    <a:ext uri="{A12FA001-AC4F-418D-AE19-62706E023703}">
                      <ahyp:hlinkClr xmlns:ahyp="http://schemas.microsoft.com/office/drawing/2018/hyperlinkcolor" val="tx"/>
                    </a:ext>
                  </a:extLst>
                </a:hlinkClick>
              </a:rPr>
              <a:t>This Photo</a:t>
            </a:r>
            <a:r>
              <a:rPr lang="en-US" sz="400" dirty="0">
                <a:solidFill>
                  <a:schemeClr val="bg2"/>
                </a:solidFill>
              </a:rPr>
              <a:t> by Unknown Author is licensed under </a:t>
            </a:r>
            <a:r>
              <a:rPr lang="en-US" sz="400" dirty="0">
                <a:solidFill>
                  <a:schemeClr val="bg2"/>
                </a:solidFill>
                <a:hlinkClick r:id="rId9" tooltip="https://creativecommons.org/licenses/by-nc-sa/3.0/">
                  <a:extLst>
                    <a:ext uri="{A12FA001-AC4F-418D-AE19-62706E023703}">
                      <ahyp:hlinkClr xmlns:ahyp="http://schemas.microsoft.com/office/drawing/2018/hyperlinkcolor" val="tx"/>
                    </a:ext>
                  </a:extLst>
                </a:hlinkClick>
              </a:rPr>
              <a:t>CC BY-SA-NC</a:t>
            </a:r>
            <a:endParaRPr lang="en-US" sz="400" dirty="0">
              <a:solidFill>
                <a:schemeClr val="bg2"/>
              </a:solidFill>
            </a:endParaRPr>
          </a:p>
        </p:txBody>
      </p:sp>
      <p:grpSp>
        <p:nvGrpSpPr>
          <p:cNvPr id="3" name="Group 2">
            <a:extLst>
              <a:ext uri="{FF2B5EF4-FFF2-40B4-BE49-F238E27FC236}">
                <a16:creationId xmlns:a16="http://schemas.microsoft.com/office/drawing/2014/main" id="{2C87C731-928C-B985-E236-1ADD0021AF6E}"/>
              </a:ext>
            </a:extLst>
          </p:cNvPr>
          <p:cNvGrpSpPr/>
          <p:nvPr/>
        </p:nvGrpSpPr>
        <p:grpSpPr>
          <a:xfrm>
            <a:off x="0" y="5799682"/>
            <a:ext cx="9144000" cy="990585"/>
            <a:chOff x="0" y="5799682"/>
            <a:chExt cx="9144000" cy="990585"/>
          </a:xfrm>
        </p:grpSpPr>
        <p:sp>
          <p:nvSpPr>
            <p:cNvPr id="6" name="Rectangle 5">
              <a:extLst>
                <a:ext uri="{FF2B5EF4-FFF2-40B4-BE49-F238E27FC236}">
                  <a16:creationId xmlns:a16="http://schemas.microsoft.com/office/drawing/2014/main" id="{37E13B14-579D-8D34-171B-EC2216D0F13A}"/>
                </a:ext>
              </a:extLst>
            </p:cNvPr>
            <p:cNvSpPr/>
            <p:nvPr/>
          </p:nvSpPr>
          <p:spPr>
            <a:xfrm>
              <a:off x="101600" y="5935134"/>
              <a:ext cx="3581399" cy="855133"/>
            </a:xfrm>
            <a:prstGeom prst="rect">
              <a:avLst/>
            </a:prstGeom>
            <a:solidFill>
              <a:srgbClr val="A93839"/>
            </a:solidFill>
            <a:ln>
              <a:solidFill>
                <a:srgbClr val="AA383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Flowchart: Connector 6">
              <a:extLst>
                <a:ext uri="{FF2B5EF4-FFF2-40B4-BE49-F238E27FC236}">
                  <a16:creationId xmlns:a16="http://schemas.microsoft.com/office/drawing/2014/main" id="{DE21CCD5-EFEC-7925-0989-13C4BEA66EE8}"/>
                </a:ext>
              </a:extLst>
            </p:cNvPr>
            <p:cNvSpPr/>
            <p:nvPr/>
          </p:nvSpPr>
          <p:spPr>
            <a:xfrm>
              <a:off x="160322" y="6002866"/>
              <a:ext cx="804333" cy="711200"/>
            </a:xfrm>
            <a:prstGeom prst="flowChartConnector">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D6F5CB70-3890-5ADF-7C0E-511D2388292A}"/>
                </a:ext>
              </a:extLst>
            </p:cNvPr>
            <p:cNvPicPr>
              <a:picLocks noChangeAspect="1"/>
            </p:cNvPicPr>
            <p:nvPr/>
          </p:nvPicPr>
          <p:blipFill>
            <a:blip r:embed="rId10"/>
            <a:stretch>
              <a:fillRect/>
            </a:stretch>
          </p:blipFill>
          <p:spPr>
            <a:xfrm>
              <a:off x="270932" y="6121382"/>
              <a:ext cx="583112" cy="474167"/>
            </a:xfrm>
            <a:prstGeom prst="rect">
              <a:avLst/>
            </a:prstGeom>
          </p:spPr>
        </p:pic>
        <p:sp>
          <p:nvSpPr>
            <p:cNvPr id="9" name="Rectangle 8">
              <a:extLst>
                <a:ext uri="{FF2B5EF4-FFF2-40B4-BE49-F238E27FC236}">
                  <a16:creationId xmlns:a16="http://schemas.microsoft.com/office/drawing/2014/main" id="{82CD6015-9F65-0E3D-E610-E2AB2066E1AD}"/>
                </a:ext>
              </a:extLst>
            </p:cNvPr>
            <p:cNvSpPr/>
            <p:nvPr/>
          </p:nvSpPr>
          <p:spPr>
            <a:xfrm>
              <a:off x="0" y="5799682"/>
              <a:ext cx="9144000" cy="84667"/>
            </a:xfrm>
            <a:prstGeom prst="rect">
              <a:avLst/>
            </a:prstGeom>
            <a:solidFill>
              <a:srgbClr val="A93839"/>
            </a:solidFill>
            <a:ln>
              <a:solidFill>
                <a:srgbClr val="AA383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9180999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A8A50C0F-6944-4577-8662-488A3353852F}"/>
              </a:ext>
            </a:extLst>
          </p:cNvPr>
          <p:cNvGrpSpPr/>
          <p:nvPr/>
        </p:nvGrpSpPr>
        <p:grpSpPr>
          <a:xfrm>
            <a:off x="0" y="5799682"/>
            <a:ext cx="9144000" cy="990585"/>
            <a:chOff x="0" y="5799682"/>
            <a:chExt cx="9144000" cy="990585"/>
          </a:xfrm>
        </p:grpSpPr>
        <p:sp>
          <p:nvSpPr>
            <p:cNvPr id="4" name="Rectangle 3">
              <a:extLst>
                <a:ext uri="{FF2B5EF4-FFF2-40B4-BE49-F238E27FC236}">
                  <a16:creationId xmlns:a16="http://schemas.microsoft.com/office/drawing/2014/main" id="{C37BCEA0-FF99-4A71-B61A-0C9262437811}"/>
                </a:ext>
              </a:extLst>
            </p:cNvPr>
            <p:cNvSpPr/>
            <p:nvPr/>
          </p:nvSpPr>
          <p:spPr>
            <a:xfrm>
              <a:off x="101600" y="5935134"/>
              <a:ext cx="3581399" cy="855133"/>
            </a:xfrm>
            <a:prstGeom prst="rect">
              <a:avLst/>
            </a:prstGeom>
            <a:solidFill>
              <a:srgbClr val="A93839"/>
            </a:solidFill>
            <a:ln>
              <a:solidFill>
                <a:srgbClr val="AA383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Flowchart: Connector 12">
              <a:extLst>
                <a:ext uri="{FF2B5EF4-FFF2-40B4-BE49-F238E27FC236}">
                  <a16:creationId xmlns:a16="http://schemas.microsoft.com/office/drawing/2014/main" id="{F19F3316-CFB6-4FFC-B3FA-71C4FAE02BCE}"/>
                </a:ext>
              </a:extLst>
            </p:cNvPr>
            <p:cNvSpPr/>
            <p:nvPr/>
          </p:nvSpPr>
          <p:spPr>
            <a:xfrm>
              <a:off x="160322" y="6002866"/>
              <a:ext cx="804333" cy="711200"/>
            </a:xfrm>
            <a:prstGeom prst="flowChartConnector">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BAE00CF7-A219-4592-95EE-5BB7E07F51D5}"/>
                </a:ext>
              </a:extLst>
            </p:cNvPr>
            <p:cNvPicPr>
              <a:picLocks noChangeAspect="1"/>
            </p:cNvPicPr>
            <p:nvPr/>
          </p:nvPicPr>
          <p:blipFill>
            <a:blip r:embed="rId3"/>
            <a:stretch>
              <a:fillRect/>
            </a:stretch>
          </p:blipFill>
          <p:spPr>
            <a:xfrm>
              <a:off x="270932" y="6121382"/>
              <a:ext cx="583112" cy="474167"/>
            </a:xfrm>
            <a:prstGeom prst="rect">
              <a:avLst/>
            </a:prstGeom>
          </p:spPr>
        </p:pic>
        <p:sp>
          <p:nvSpPr>
            <p:cNvPr id="20" name="Rectangle 19">
              <a:extLst>
                <a:ext uri="{FF2B5EF4-FFF2-40B4-BE49-F238E27FC236}">
                  <a16:creationId xmlns:a16="http://schemas.microsoft.com/office/drawing/2014/main" id="{3A438FA9-68A1-4A84-9CA1-D433D092064D}"/>
                </a:ext>
              </a:extLst>
            </p:cNvPr>
            <p:cNvSpPr/>
            <p:nvPr/>
          </p:nvSpPr>
          <p:spPr>
            <a:xfrm>
              <a:off x="0" y="5799682"/>
              <a:ext cx="9144000" cy="84667"/>
            </a:xfrm>
            <a:prstGeom prst="rect">
              <a:avLst/>
            </a:prstGeom>
            <a:solidFill>
              <a:srgbClr val="A93839"/>
            </a:solidFill>
            <a:ln>
              <a:solidFill>
                <a:srgbClr val="AA383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itle 2">
            <a:extLst>
              <a:ext uri="{FF2B5EF4-FFF2-40B4-BE49-F238E27FC236}">
                <a16:creationId xmlns:a16="http://schemas.microsoft.com/office/drawing/2014/main" id="{E6F55B90-938A-4820-944E-124BAA69F83B}"/>
              </a:ext>
            </a:extLst>
          </p:cNvPr>
          <p:cNvSpPr>
            <a:spLocks noGrp="1"/>
          </p:cNvSpPr>
          <p:nvPr>
            <p:ph type="title"/>
          </p:nvPr>
        </p:nvSpPr>
        <p:spPr>
          <a:xfrm>
            <a:off x="0" y="1846263"/>
            <a:ext cx="3575050" cy="411162"/>
          </a:xfrm>
        </p:spPr>
        <p:txBody>
          <a:bodyPr/>
          <a:lstStyle/>
          <a:p>
            <a:r>
              <a:rPr lang="en-US" altLang="en-US" dirty="0"/>
              <a:t>Visual Arts</a:t>
            </a:r>
          </a:p>
        </p:txBody>
      </p:sp>
      <p:sp>
        <p:nvSpPr>
          <p:cNvPr id="8" name="Content Placeholder 3">
            <a:extLst>
              <a:ext uri="{FF2B5EF4-FFF2-40B4-BE49-F238E27FC236}">
                <a16:creationId xmlns:a16="http://schemas.microsoft.com/office/drawing/2014/main" id="{58F7D919-DCA8-468B-95B8-C063DA7345C7}"/>
              </a:ext>
            </a:extLst>
          </p:cNvPr>
          <p:cNvSpPr>
            <a:spLocks noGrp="1"/>
          </p:cNvSpPr>
          <p:nvPr>
            <p:ph idx="1"/>
          </p:nvPr>
        </p:nvSpPr>
        <p:spPr>
          <a:xfrm>
            <a:off x="4046538" y="2257425"/>
            <a:ext cx="4954587" cy="3286125"/>
          </a:xfrm>
        </p:spPr>
        <p:txBody>
          <a:bodyPr/>
          <a:lstStyle/>
          <a:p>
            <a:pPr marL="0" indent="0">
              <a:buFont typeface="Arial" panose="020B0604020202020204" pitchFamily="34" charset="0"/>
              <a:buNone/>
              <a:defRPr/>
            </a:pPr>
            <a:r>
              <a:rPr lang="en-US" sz="1600" b="1" dirty="0">
                <a:ea typeface="MS Mincho" panose="02020609040205080304" pitchFamily="49" charset="-128"/>
                <a:cs typeface="Times New Roman" panose="02020603050405020304" pitchFamily="18" charset="0"/>
              </a:rPr>
              <a:t>2D</a:t>
            </a:r>
            <a:r>
              <a:rPr lang="en-US" sz="1600" dirty="0">
                <a:ea typeface="MS Mincho" panose="02020609040205080304" pitchFamily="49" charset="-128"/>
                <a:cs typeface="Times New Roman" panose="02020603050405020304" pitchFamily="18" charset="0"/>
              </a:rPr>
              <a:t> </a:t>
            </a:r>
            <a:r>
              <a:rPr lang="en-US" sz="1600" b="1" dirty="0">
                <a:ea typeface="MS Mincho" panose="02020609040205080304" pitchFamily="49" charset="-128"/>
                <a:cs typeface="Times New Roman" panose="02020603050405020304" pitchFamily="18" charset="0"/>
              </a:rPr>
              <a:t>WORKS</a:t>
            </a:r>
          </a:p>
          <a:p>
            <a:pPr>
              <a:defRPr/>
            </a:pPr>
            <a:r>
              <a:rPr lang="en-US" sz="1600" dirty="0">
                <a:ea typeface="MS Mincho" panose="02020609040205080304" pitchFamily="49" charset="-128"/>
                <a:cs typeface="Times New Roman" panose="02020603050405020304" pitchFamily="18" charset="0"/>
              </a:rPr>
              <a:t>Mounted on sturdy material</a:t>
            </a:r>
          </a:p>
          <a:p>
            <a:pPr>
              <a:defRPr/>
            </a:pPr>
            <a:r>
              <a:rPr lang="en-US" sz="1600" dirty="0">
                <a:ea typeface="MS Mincho" panose="02020609040205080304" pitchFamily="49" charset="-128"/>
                <a:cs typeface="Times New Roman" panose="02020603050405020304" pitchFamily="18" charset="0"/>
              </a:rPr>
              <a:t>No larger than 24x30 inches with matting</a:t>
            </a:r>
          </a:p>
          <a:p>
            <a:pPr>
              <a:defRPr/>
            </a:pPr>
            <a:r>
              <a:rPr lang="en-US" sz="1600" dirty="0">
                <a:ea typeface="MS Mincho" panose="02020609040205080304" pitchFamily="49" charset="-128"/>
                <a:cs typeface="Times New Roman" panose="02020603050405020304" pitchFamily="18" charset="0"/>
              </a:rPr>
              <a:t>Framed entries are not accepted</a:t>
            </a:r>
          </a:p>
          <a:p>
            <a:pPr>
              <a:defRPr/>
            </a:pPr>
            <a:r>
              <a:rPr lang="en-US" sz="1600" dirty="0">
                <a:ea typeface="MS Mincho" panose="02020609040205080304" pitchFamily="49" charset="-128"/>
                <a:cs typeface="Times New Roman" panose="02020603050405020304" pitchFamily="18" charset="0"/>
              </a:rPr>
              <a:t>Include one digital image of artwork with your submission (</a:t>
            </a:r>
            <a:r>
              <a:rPr lang="en-US" sz="1600" dirty="0">
                <a:ea typeface="MS Mincho" panose="02020609040205080304" pitchFamily="49" charset="-128"/>
                <a:cs typeface="Calibri" panose="020F0502020204030204" pitchFamily="34" charset="0"/>
              </a:rPr>
              <a:t>Accepted file formats: </a:t>
            </a:r>
            <a:r>
              <a:rPr lang="en-US" sz="1600" dirty="0">
                <a:ea typeface="MS Mincho" panose="02020609040205080304" pitchFamily="49" charset="-128"/>
                <a:cs typeface="Times New Roman" panose="02020603050405020304" pitchFamily="18" charset="0"/>
              </a:rPr>
              <a:t>JPEG, JPG, PNG</a:t>
            </a:r>
            <a:r>
              <a:rPr lang="en-US" sz="1800" dirty="0">
                <a:ea typeface="MS Mincho" panose="02020609040205080304" pitchFamily="49" charset="-128"/>
                <a:cs typeface="Times New Roman" panose="02020603050405020304" pitchFamily="18" charset="0"/>
              </a:rPr>
              <a:t>)</a:t>
            </a:r>
            <a:endParaRPr lang="en-US" sz="1600" dirty="0">
              <a:ea typeface="MS Mincho" panose="02020609040205080304" pitchFamily="49" charset="-128"/>
              <a:cs typeface="Times New Roman" panose="02020603050405020304" pitchFamily="18" charset="0"/>
            </a:endParaRPr>
          </a:p>
          <a:p>
            <a:pPr marL="0" indent="0">
              <a:buFont typeface="Arial" panose="020B0604020202020204" pitchFamily="34" charset="0"/>
              <a:buNone/>
              <a:defRPr/>
            </a:pPr>
            <a:endParaRPr lang="en-US" sz="1600" b="1" dirty="0">
              <a:ea typeface="MS Mincho" panose="02020609040205080304" pitchFamily="49" charset="-128"/>
              <a:cs typeface="Times New Roman" panose="02020603050405020304" pitchFamily="18" charset="0"/>
            </a:endParaRPr>
          </a:p>
          <a:p>
            <a:pPr marL="0" indent="0">
              <a:buFont typeface="Arial" panose="020B0604020202020204" pitchFamily="34" charset="0"/>
              <a:buNone/>
              <a:defRPr/>
            </a:pPr>
            <a:r>
              <a:rPr lang="en-US" sz="1600" b="1" dirty="0">
                <a:ea typeface="MS Mincho" panose="02020609040205080304" pitchFamily="49" charset="-128"/>
                <a:cs typeface="Times New Roman" panose="02020603050405020304" pitchFamily="18" charset="0"/>
              </a:rPr>
              <a:t>3D</a:t>
            </a:r>
            <a:r>
              <a:rPr lang="en-US" sz="1600" dirty="0">
                <a:ea typeface="MS Mincho" panose="02020609040205080304" pitchFamily="49" charset="-128"/>
                <a:cs typeface="Times New Roman" panose="02020603050405020304" pitchFamily="18" charset="0"/>
              </a:rPr>
              <a:t> </a:t>
            </a:r>
            <a:r>
              <a:rPr lang="en-US" sz="1600" b="1" dirty="0">
                <a:ea typeface="MS Mincho" panose="02020609040205080304" pitchFamily="49" charset="-128"/>
                <a:cs typeface="Times New Roman" panose="02020603050405020304" pitchFamily="18" charset="0"/>
              </a:rPr>
              <a:t>WORKS</a:t>
            </a:r>
          </a:p>
          <a:p>
            <a:pPr>
              <a:defRPr/>
            </a:pPr>
            <a:r>
              <a:rPr lang="en-US" sz="1600" dirty="0">
                <a:ea typeface="MS Mincho" panose="02020609040205080304" pitchFamily="49" charset="-128"/>
                <a:cs typeface="Times New Roman" panose="02020603050405020304" pitchFamily="18" charset="0"/>
              </a:rPr>
              <a:t>Include 3 digital images of artwork at different angles. (</a:t>
            </a:r>
            <a:r>
              <a:rPr lang="en-US" sz="1600" dirty="0">
                <a:ea typeface="MS Mincho" panose="02020609040205080304" pitchFamily="49" charset="-128"/>
                <a:cs typeface="Calibri" panose="020F0502020204030204" pitchFamily="34" charset="0"/>
              </a:rPr>
              <a:t>Accepted file formats: </a:t>
            </a:r>
            <a:r>
              <a:rPr lang="en-US" sz="1600" dirty="0">
                <a:ea typeface="MS Mincho" panose="02020609040205080304" pitchFamily="49" charset="-128"/>
                <a:cs typeface="Times New Roman" panose="02020603050405020304" pitchFamily="18" charset="0"/>
              </a:rPr>
              <a:t>JPEG, JPG, PNG</a:t>
            </a:r>
            <a:r>
              <a:rPr lang="en-US" sz="1800" dirty="0">
                <a:ea typeface="MS Mincho" panose="02020609040205080304" pitchFamily="49" charset="-128"/>
                <a:cs typeface="Times New Roman" panose="02020603050405020304" pitchFamily="18" charset="0"/>
              </a:rPr>
              <a:t>)</a:t>
            </a:r>
            <a:endParaRPr lang="en-US" sz="1600" dirty="0">
              <a:ea typeface="MS Mincho" panose="02020609040205080304" pitchFamily="49" charset="-128"/>
              <a:cs typeface="Times New Roman" panose="02020603050405020304" pitchFamily="18" charset="0"/>
            </a:endParaRPr>
          </a:p>
          <a:p>
            <a:pPr>
              <a:buFont typeface="Wingdings" panose="05000000000000000000" pitchFamily="2" charset="2"/>
              <a:buChar char="q"/>
              <a:defRPr/>
            </a:pPr>
            <a:endParaRPr lang="en-US" sz="1600" dirty="0">
              <a:latin typeface="Cambria" panose="02040503050406030204" pitchFamily="18" charset="0"/>
              <a:ea typeface="MS Mincho" panose="02020609040205080304" pitchFamily="49" charset="-128"/>
              <a:cs typeface="Times New Roman" panose="02020603050405020304" pitchFamily="18" charset="0"/>
            </a:endParaRPr>
          </a:p>
        </p:txBody>
      </p:sp>
      <p:pic>
        <p:nvPicPr>
          <p:cNvPr id="9" name="Picture 3">
            <a:extLst>
              <a:ext uri="{FF2B5EF4-FFF2-40B4-BE49-F238E27FC236}">
                <a16:creationId xmlns:a16="http://schemas.microsoft.com/office/drawing/2014/main" id="{80874AB2-9094-4833-ACC6-E54E9B88F44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2200" y="273050"/>
            <a:ext cx="139065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4">
            <a:extLst>
              <a:ext uri="{FF2B5EF4-FFF2-40B4-BE49-F238E27FC236}">
                <a16:creationId xmlns:a16="http://schemas.microsoft.com/office/drawing/2014/main" id="{7CEEA8F2-1501-4E70-AA46-AE5E01DE6E95}"/>
              </a:ext>
            </a:extLst>
          </p:cNvPr>
          <p:cNvSpPr>
            <a:spLocks noChangeArrowheads="1"/>
          </p:cNvSpPr>
          <p:nvPr/>
        </p:nvSpPr>
        <p:spPr bwMode="auto">
          <a:xfrm>
            <a:off x="388938" y="2436813"/>
            <a:ext cx="3322637" cy="255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n-US" altLang="en-US" sz="1600">
                <a:ea typeface="MS Mincho" panose="02020609040205080304" pitchFamily="49" charset="-128"/>
                <a:cs typeface="Times New Roman" panose="02020603050405020304" pitchFamily="18" charset="0"/>
              </a:rPr>
              <a:t>Works of both fine and design arts are accepted, including but not limited to: </a:t>
            </a:r>
          </a:p>
          <a:p>
            <a:endParaRPr lang="en-US" altLang="en-US" sz="1600">
              <a:ea typeface="MS Mincho" panose="02020609040205080304" pitchFamily="49" charset="-128"/>
              <a:cs typeface="Times New Roman" panose="02020603050405020304" pitchFamily="18" charset="0"/>
            </a:endParaRPr>
          </a:p>
          <a:p>
            <a:r>
              <a:rPr lang="en-US" altLang="en-US" sz="1600">
                <a:ea typeface="MS Mincho" panose="02020609040205080304" pitchFamily="49" charset="-128"/>
                <a:cs typeface="Times New Roman" panose="02020603050405020304" pitchFamily="18" charset="0"/>
              </a:rPr>
              <a:t>architectural drawing and models, ceramics, collage, computer generated images and graphics, crafts, drawing, fashion clothes and jewelry, fiber work, mixed media, painting, printmaking and sculpture.</a:t>
            </a:r>
          </a:p>
        </p:txBody>
      </p:sp>
      <p:pic>
        <p:nvPicPr>
          <p:cNvPr id="12" name="Picture 5">
            <a:extLst>
              <a:ext uri="{FF2B5EF4-FFF2-40B4-BE49-F238E27FC236}">
                <a16:creationId xmlns:a16="http://schemas.microsoft.com/office/drawing/2014/main" id="{B8B186F0-231B-41A8-8A1B-7F7A7863AC7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46538" y="266700"/>
            <a:ext cx="2005012" cy="157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6">
            <a:extLst>
              <a:ext uri="{FF2B5EF4-FFF2-40B4-BE49-F238E27FC236}">
                <a16:creationId xmlns:a16="http://schemas.microsoft.com/office/drawing/2014/main" id="{23F4F94D-2248-49F1-BCB7-5A461C51C75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49988" y="273050"/>
            <a:ext cx="2379662" cy="157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012997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A8A50C0F-6944-4577-8662-488A3353852F}"/>
              </a:ext>
            </a:extLst>
          </p:cNvPr>
          <p:cNvGrpSpPr/>
          <p:nvPr/>
        </p:nvGrpSpPr>
        <p:grpSpPr>
          <a:xfrm>
            <a:off x="0" y="5799682"/>
            <a:ext cx="9144000" cy="990585"/>
            <a:chOff x="0" y="5799682"/>
            <a:chExt cx="9144000" cy="990585"/>
          </a:xfrm>
        </p:grpSpPr>
        <p:sp>
          <p:nvSpPr>
            <p:cNvPr id="4" name="Rectangle 3">
              <a:extLst>
                <a:ext uri="{FF2B5EF4-FFF2-40B4-BE49-F238E27FC236}">
                  <a16:creationId xmlns:a16="http://schemas.microsoft.com/office/drawing/2014/main" id="{C37BCEA0-FF99-4A71-B61A-0C9262437811}"/>
                </a:ext>
              </a:extLst>
            </p:cNvPr>
            <p:cNvSpPr/>
            <p:nvPr/>
          </p:nvSpPr>
          <p:spPr>
            <a:xfrm>
              <a:off x="101600" y="5935134"/>
              <a:ext cx="3581399" cy="855133"/>
            </a:xfrm>
            <a:prstGeom prst="rect">
              <a:avLst/>
            </a:prstGeom>
            <a:solidFill>
              <a:srgbClr val="A93839"/>
            </a:solidFill>
            <a:ln>
              <a:solidFill>
                <a:srgbClr val="AA383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Flowchart: Connector 12">
              <a:extLst>
                <a:ext uri="{FF2B5EF4-FFF2-40B4-BE49-F238E27FC236}">
                  <a16:creationId xmlns:a16="http://schemas.microsoft.com/office/drawing/2014/main" id="{F19F3316-CFB6-4FFC-B3FA-71C4FAE02BCE}"/>
                </a:ext>
              </a:extLst>
            </p:cNvPr>
            <p:cNvSpPr/>
            <p:nvPr/>
          </p:nvSpPr>
          <p:spPr>
            <a:xfrm>
              <a:off x="160322" y="6002866"/>
              <a:ext cx="804333" cy="711200"/>
            </a:xfrm>
            <a:prstGeom prst="flowChartConnector">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BAE00CF7-A219-4592-95EE-5BB7E07F51D5}"/>
                </a:ext>
              </a:extLst>
            </p:cNvPr>
            <p:cNvPicPr>
              <a:picLocks noChangeAspect="1"/>
            </p:cNvPicPr>
            <p:nvPr/>
          </p:nvPicPr>
          <p:blipFill>
            <a:blip r:embed="rId3"/>
            <a:stretch>
              <a:fillRect/>
            </a:stretch>
          </p:blipFill>
          <p:spPr>
            <a:xfrm>
              <a:off x="270932" y="6121382"/>
              <a:ext cx="583112" cy="474167"/>
            </a:xfrm>
            <a:prstGeom prst="rect">
              <a:avLst/>
            </a:prstGeom>
          </p:spPr>
        </p:pic>
        <p:sp>
          <p:nvSpPr>
            <p:cNvPr id="20" name="Rectangle 19">
              <a:extLst>
                <a:ext uri="{FF2B5EF4-FFF2-40B4-BE49-F238E27FC236}">
                  <a16:creationId xmlns:a16="http://schemas.microsoft.com/office/drawing/2014/main" id="{3A438FA9-68A1-4A84-9CA1-D433D092064D}"/>
                </a:ext>
              </a:extLst>
            </p:cNvPr>
            <p:cNvSpPr/>
            <p:nvPr/>
          </p:nvSpPr>
          <p:spPr>
            <a:xfrm>
              <a:off x="0" y="5799682"/>
              <a:ext cx="9144000" cy="84667"/>
            </a:xfrm>
            <a:prstGeom prst="rect">
              <a:avLst/>
            </a:prstGeom>
            <a:solidFill>
              <a:srgbClr val="A93839"/>
            </a:solidFill>
            <a:ln>
              <a:solidFill>
                <a:srgbClr val="AA383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itle 2">
            <a:extLst>
              <a:ext uri="{FF2B5EF4-FFF2-40B4-BE49-F238E27FC236}">
                <a16:creationId xmlns:a16="http://schemas.microsoft.com/office/drawing/2014/main" id="{2271BED9-30F3-408B-AD57-2232FC87FDB5}"/>
              </a:ext>
            </a:extLst>
          </p:cNvPr>
          <p:cNvSpPr>
            <a:spLocks noGrp="1"/>
          </p:cNvSpPr>
          <p:nvPr>
            <p:ph type="title"/>
          </p:nvPr>
        </p:nvSpPr>
        <p:spPr>
          <a:xfrm>
            <a:off x="1992313" y="600075"/>
            <a:ext cx="4818062" cy="777875"/>
          </a:xfrm>
        </p:spPr>
        <p:txBody>
          <a:bodyPr/>
          <a:lstStyle/>
          <a:p>
            <a:pPr algn="l"/>
            <a:r>
              <a:rPr lang="en-US" altLang="en-US" sz="3200" dirty="0"/>
              <a:t>Special Artist Division</a:t>
            </a:r>
          </a:p>
        </p:txBody>
      </p:sp>
      <p:pic>
        <p:nvPicPr>
          <p:cNvPr id="8" name="Picture 2">
            <a:extLst>
              <a:ext uri="{FF2B5EF4-FFF2-40B4-BE49-F238E27FC236}">
                <a16:creationId xmlns:a16="http://schemas.microsoft.com/office/drawing/2014/main" id="{2D406E07-B669-44E1-9BBF-432C35ECCB8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9113" y="474663"/>
            <a:ext cx="1304925" cy="130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a:extLst>
              <a:ext uri="{FF2B5EF4-FFF2-40B4-BE49-F238E27FC236}">
                <a16:creationId xmlns:a16="http://schemas.microsoft.com/office/drawing/2014/main" id="{9F42092F-7C29-4A90-8E74-7D966A65E731}"/>
              </a:ext>
            </a:extLst>
          </p:cNvPr>
          <p:cNvSpPr/>
          <p:nvPr/>
        </p:nvSpPr>
        <p:spPr>
          <a:xfrm>
            <a:off x="519113" y="2132013"/>
            <a:ext cx="5240337" cy="3108325"/>
          </a:xfrm>
          <a:prstGeom prst="rect">
            <a:avLst/>
          </a:prstGeom>
        </p:spPr>
        <p:txBody>
          <a:bodyPr>
            <a:spAutoFit/>
          </a:bodyPr>
          <a:lstStyle/>
          <a:p>
            <a:pPr>
              <a:spcAft>
                <a:spcPts val="1200"/>
              </a:spcAft>
              <a:defRPr/>
            </a:pPr>
            <a:r>
              <a:rPr lang="en-US" sz="1600" dirty="0"/>
              <a:t>This </a:t>
            </a:r>
            <a:r>
              <a:rPr lang="en-US" sz="1600" b="1" dirty="0"/>
              <a:t>Special Artist Division</a:t>
            </a:r>
            <a:r>
              <a:rPr lang="en-US" sz="1600" dirty="0"/>
              <a:t> welcomes students from all grades and offers non-artistic accommodations for students to participate fully in PTA Reflections. </a:t>
            </a:r>
            <a:r>
              <a:rPr lang="en-US" sz="1600" b="1" dirty="0"/>
              <a:t>Student recognition and awards are announced as part of the Special Artist Division.</a:t>
            </a:r>
            <a:endParaRPr lang="en-US" sz="1600" b="1" dirty="0">
              <a:ea typeface="MS Mincho" panose="02020609040205080304" pitchFamily="49" charset="-128"/>
              <a:cs typeface="Times New Roman" panose="02020603050405020304" pitchFamily="18" charset="0"/>
            </a:endParaRPr>
          </a:p>
          <a:p>
            <a:pPr>
              <a:spcAft>
                <a:spcPts val="600"/>
              </a:spcAft>
              <a:defRPr/>
            </a:pPr>
            <a:r>
              <a:rPr lang="en-US" sz="1600" b="1" dirty="0">
                <a:ea typeface="MS Mincho" panose="02020609040205080304" pitchFamily="49" charset="-128"/>
                <a:cs typeface="Times New Roman" panose="02020603050405020304" pitchFamily="18" charset="0"/>
              </a:rPr>
              <a:t>ACCOMODATIONS</a:t>
            </a:r>
          </a:p>
          <a:p>
            <a:pPr marL="285750" indent="-285750">
              <a:spcAft>
                <a:spcPts val="600"/>
              </a:spcAft>
              <a:buFont typeface="Arial" panose="020B0604020202020204" pitchFamily="34" charset="0"/>
              <a:buChar char="•"/>
              <a:defRPr/>
            </a:pPr>
            <a:r>
              <a:rPr lang="en-US" sz="1600" dirty="0"/>
              <a:t>Non-artistic accommodations (e.g. adaptive technology; transcribing; holding a camera)</a:t>
            </a:r>
          </a:p>
          <a:p>
            <a:pPr marL="285750" indent="-285750">
              <a:spcAft>
                <a:spcPts val="600"/>
              </a:spcAft>
              <a:buFont typeface="Arial" panose="020B0604020202020204" pitchFamily="34" charset="0"/>
              <a:buChar char="•"/>
              <a:defRPr/>
            </a:pPr>
            <a:r>
              <a:rPr lang="en-US" sz="1600" dirty="0"/>
              <a:t>Assistants must refrain from being involved in the artistic process (e.g. developing an artist statement, choreography, music lyrics, storyboards, etc.)</a:t>
            </a:r>
            <a:endParaRPr lang="en-US" sz="1600" b="1" dirty="0">
              <a:ea typeface="MS Mincho" panose="02020609040205080304" pitchFamily="49" charset="-128"/>
              <a:cs typeface="Times New Roman" panose="02020603050405020304" pitchFamily="18" charset="0"/>
            </a:endParaRPr>
          </a:p>
        </p:txBody>
      </p:sp>
      <p:pic>
        <p:nvPicPr>
          <p:cNvPr id="11" name="Picture 4">
            <a:extLst>
              <a:ext uri="{FF2B5EF4-FFF2-40B4-BE49-F238E27FC236}">
                <a16:creationId xmlns:a16="http://schemas.microsoft.com/office/drawing/2014/main" id="{7B0D4139-47E2-4DF4-9B98-D93F3EDFA83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1955" t="8884" r="14874"/>
          <a:stretch>
            <a:fillRect/>
          </a:stretch>
        </p:blipFill>
        <p:spPr bwMode="auto">
          <a:xfrm>
            <a:off x="6211888" y="3492500"/>
            <a:ext cx="2463800" cy="2046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5">
            <a:extLst>
              <a:ext uri="{FF2B5EF4-FFF2-40B4-BE49-F238E27FC236}">
                <a16:creationId xmlns:a16="http://schemas.microsoft.com/office/drawing/2014/main" id="{0B34FC5B-F617-4936-9CF9-584741260B23}"/>
              </a:ext>
            </a:extLst>
          </p:cNvPr>
          <p:cNvSpPr>
            <a:spLocks noChangeArrowheads="1"/>
          </p:cNvSpPr>
          <p:nvPr/>
        </p:nvSpPr>
        <p:spPr bwMode="auto">
          <a:xfrm>
            <a:off x="6211888" y="333375"/>
            <a:ext cx="2459037" cy="2892425"/>
          </a:xfrm>
          <a:prstGeom prst="rect">
            <a:avLst/>
          </a:prstGeom>
          <a:solidFill>
            <a:srgbClr val="CEAA46"/>
          </a:solidFill>
          <a:ln w="9525">
            <a:solidFill>
              <a:srgbClr val="CEAA46"/>
            </a:solidFill>
            <a:miter lim="800000"/>
            <a:headEnd/>
            <a:tailEnd/>
          </a:ln>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n-US" altLang="en-US" b="1" dirty="0">
                <a:solidFill>
                  <a:schemeClr val="bg1"/>
                </a:solidFill>
                <a:ea typeface="MS Mincho" panose="02020609040205080304" pitchFamily="49" charset="-128"/>
                <a:cs typeface="Calibri" panose="020F0502020204030204" pitchFamily="34" charset="0"/>
              </a:rPr>
              <a:t>Students who identify as having a disability and may receive services under IDEA or ADA: Section 504 may enter in the Special Artist Division </a:t>
            </a:r>
            <a:r>
              <a:rPr lang="en-US" altLang="en-US" b="1" u="sng" dirty="0">
                <a:solidFill>
                  <a:schemeClr val="bg1"/>
                </a:solidFill>
                <a:ea typeface="MS Mincho" panose="02020609040205080304" pitchFamily="49" charset="-128"/>
                <a:cs typeface="Calibri" panose="020F0502020204030204" pitchFamily="34" charset="0"/>
              </a:rPr>
              <a:t>OR</a:t>
            </a:r>
            <a:r>
              <a:rPr lang="en-US" altLang="en-US" b="1" dirty="0">
                <a:solidFill>
                  <a:schemeClr val="bg1"/>
                </a:solidFill>
                <a:ea typeface="MS Mincho" panose="02020609040205080304" pitchFamily="49" charset="-128"/>
                <a:cs typeface="Calibri" panose="020F0502020204030204" pitchFamily="34" charset="0"/>
              </a:rPr>
              <a:t> grade division most closely aligned to their functional abilities.</a:t>
            </a:r>
            <a:endParaRPr lang="en-US" altLang="en-US" sz="2000" b="1" dirty="0">
              <a:solidFill>
                <a:schemeClr val="bg1"/>
              </a:solidFill>
              <a:latin typeface="Cambria" panose="02040503050406030204" pitchFamily="18" charset="0"/>
              <a:ea typeface="MS Mincho" panose="02020609040205080304" pitchFamily="49" charset="-128"/>
              <a:cs typeface="Times New Roman" panose="02020603050405020304" pitchFamily="18" charset="0"/>
            </a:endParaRPr>
          </a:p>
        </p:txBody>
      </p:sp>
    </p:spTree>
    <p:extLst>
      <p:ext uri="{BB962C8B-B14F-4D97-AF65-F5344CB8AC3E}">
        <p14:creationId xmlns:p14="http://schemas.microsoft.com/office/powerpoint/2010/main" val="33100499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A8A50C0F-6944-4577-8662-488A3353852F}"/>
              </a:ext>
            </a:extLst>
          </p:cNvPr>
          <p:cNvGrpSpPr/>
          <p:nvPr/>
        </p:nvGrpSpPr>
        <p:grpSpPr>
          <a:xfrm>
            <a:off x="0" y="5799682"/>
            <a:ext cx="9144000" cy="990585"/>
            <a:chOff x="0" y="5799682"/>
            <a:chExt cx="9144000" cy="990585"/>
          </a:xfrm>
        </p:grpSpPr>
        <p:sp>
          <p:nvSpPr>
            <p:cNvPr id="4" name="Rectangle 3">
              <a:extLst>
                <a:ext uri="{FF2B5EF4-FFF2-40B4-BE49-F238E27FC236}">
                  <a16:creationId xmlns:a16="http://schemas.microsoft.com/office/drawing/2014/main" id="{C37BCEA0-FF99-4A71-B61A-0C9262437811}"/>
                </a:ext>
              </a:extLst>
            </p:cNvPr>
            <p:cNvSpPr/>
            <p:nvPr/>
          </p:nvSpPr>
          <p:spPr>
            <a:xfrm>
              <a:off x="101600" y="5935134"/>
              <a:ext cx="3581399" cy="855133"/>
            </a:xfrm>
            <a:prstGeom prst="rect">
              <a:avLst/>
            </a:prstGeom>
            <a:solidFill>
              <a:srgbClr val="A93839"/>
            </a:solidFill>
            <a:ln>
              <a:solidFill>
                <a:srgbClr val="AA383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Flowchart: Connector 12">
              <a:extLst>
                <a:ext uri="{FF2B5EF4-FFF2-40B4-BE49-F238E27FC236}">
                  <a16:creationId xmlns:a16="http://schemas.microsoft.com/office/drawing/2014/main" id="{F19F3316-CFB6-4FFC-B3FA-71C4FAE02BCE}"/>
                </a:ext>
              </a:extLst>
            </p:cNvPr>
            <p:cNvSpPr/>
            <p:nvPr/>
          </p:nvSpPr>
          <p:spPr>
            <a:xfrm>
              <a:off x="160322" y="6002866"/>
              <a:ext cx="804333" cy="711200"/>
            </a:xfrm>
            <a:prstGeom prst="flowChartConnector">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BAE00CF7-A219-4592-95EE-5BB7E07F51D5}"/>
                </a:ext>
              </a:extLst>
            </p:cNvPr>
            <p:cNvPicPr>
              <a:picLocks noChangeAspect="1"/>
            </p:cNvPicPr>
            <p:nvPr/>
          </p:nvPicPr>
          <p:blipFill>
            <a:blip r:embed="rId3"/>
            <a:stretch>
              <a:fillRect/>
            </a:stretch>
          </p:blipFill>
          <p:spPr>
            <a:xfrm>
              <a:off x="270932" y="6121382"/>
              <a:ext cx="583112" cy="474167"/>
            </a:xfrm>
            <a:prstGeom prst="rect">
              <a:avLst/>
            </a:prstGeom>
          </p:spPr>
        </p:pic>
        <p:sp>
          <p:nvSpPr>
            <p:cNvPr id="20" name="Rectangle 19">
              <a:extLst>
                <a:ext uri="{FF2B5EF4-FFF2-40B4-BE49-F238E27FC236}">
                  <a16:creationId xmlns:a16="http://schemas.microsoft.com/office/drawing/2014/main" id="{3A438FA9-68A1-4A84-9CA1-D433D092064D}"/>
                </a:ext>
              </a:extLst>
            </p:cNvPr>
            <p:cNvSpPr/>
            <p:nvPr/>
          </p:nvSpPr>
          <p:spPr>
            <a:xfrm>
              <a:off x="0" y="5799682"/>
              <a:ext cx="9144000" cy="84667"/>
            </a:xfrm>
            <a:prstGeom prst="rect">
              <a:avLst/>
            </a:prstGeom>
            <a:solidFill>
              <a:srgbClr val="A93839"/>
            </a:solidFill>
            <a:ln>
              <a:solidFill>
                <a:srgbClr val="AA383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itle 1">
            <a:extLst>
              <a:ext uri="{FF2B5EF4-FFF2-40B4-BE49-F238E27FC236}">
                <a16:creationId xmlns:a16="http://schemas.microsoft.com/office/drawing/2014/main" id="{C22B110E-FA4F-4763-A235-26CA89DB60C5}"/>
              </a:ext>
            </a:extLst>
          </p:cNvPr>
          <p:cNvSpPr>
            <a:spLocks noGrp="1"/>
          </p:cNvSpPr>
          <p:nvPr>
            <p:ph type="title"/>
          </p:nvPr>
        </p:nvSpPr>
        <p:spPr>
          <a:xfrm>
            <a:off x="457200" y="633687"/>
            <a:ext cx="8229600" cy="744537"/>
          </a:xfrm>
        </p:spPr>
        <p:txBody>
          <a:bodyPr/>
          <a:lstStyle/>
          <a:p>
            <a:pPr algn="l"/>
            <a:r>
              <a:rPr lang="en-US" altLang="en-US" b="1" dirty="0">
                <a:solidFill>
                  <a:srgbClr val="E0B830"/>
                </a:solidFill>
              </a:rPr>
              <a:t>Step 4. Advancing and Celebrating Your Students</a:t>
            </a:r>
          </a:p>
        </p:txBody>
      </p:sp>
      <p:sp>
        <p:nvSpPr>
          <p:cNvPr id="8" name="Content Placeholder 2">
            <a:extLst>
              <a:ext uri="{FF2B5EF4-FFF2-40B4-BE49-F238E27FC236}">
                <a16:creationId xmlns:a16="http://schemas.microsoft.com/office/drawing/2014/main" id="{98B89A65-B594-4764-B778-E0C3AEB00CA0}"/>
              </a:ext>
            </a:extLst>
          </p:cNvPr>
          <p:cNvSpPr txBox="1">
            <a:spLocks/>
          </p:cNvSpPr>
          <p:nvPr/>
        </p:nvSpPr>
        <p:spPr>
          <a:xfrm>
            <a:off x="457200" y="1809750"/>
            <a:ext cx="8123238" cy="3786748"/>
          </a:xfrm>
          <a:prstGeom prst="rect">
            <a:avLst/>
          </a:prstGeom>
        </p:spPr>
        <p:txBody>
          <a:bodyPr>
            <a:normAutofit fontScale="92500" lnSpcReduction="10000"/>
          </a:bodyPr>
          <a:lstStyle>
            <a:lvl1pPr marL="342900" indent="-342900" algn="l" defTabSz="457200" rtl="0" eaLnBrk="1" fontAlgn="base" hangingPunct="1">
              <a:spcBef>
                <a:spcPct val="20000"/>
              </a:spcBef>
              <a:spcAft>
                <a:spcPct val="0"/>
              </a:spcAft>
              <a:buFont typeface="Arial" pitchFamily="34" charset="0"/>
              <a:buChar char="•"/>
              <a:defRPr sz="3200" kern="1200">
                <a:solidFill>
                  <a:schemeClr val="tx1"/>
                </a:solidFill>
                <a:latin typeface="+mn-lt"/>
                <a:ea typeface="MS PGothic" pitchFamily="34" charset="-128"/>
                <a:cs typeface="ＭＳ Ｐゴシック" charset="0"/>
              </a:defRPr>
            </a:lvl1pPr>
            <a:lvl2pPr marL="742950" indent="-285750" algn="l" defTabSz="457200" rtl="0" eaLnBrk="1" fontAlgn="base" hangingPunct="1">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1" fontAlgn="base" hangingPunct="1">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1" fontAlgn="base" hangingPunct="1">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1" fontAlgn="base" hangingPunct="1">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600"/>
              </a:spcBef>
              <a:spcAft>
                <a:spcPts val="600"/>
              </a:spcAft>
              <a:buFont typeface="Wingdings" panose="05000000000000000000" pitchFamily="2" charset="2"/>
              <a:buChar char="q"/>
              <a:defRPr/>
            </a:pPr>
            <a:r>
              <a:rPr lang="en-US" sz="2400" dirty="0"/>
              <a:t>Assign awards by category and division</a:t>
            </a:r>
          </a:p>
          <a:p>
            <a:pPr>
              <a:spcBef>
                <a:spcPts val="600"/>
              </a:spcBef>
              <a:spcAft>
                <a:spcPts val="600"/>
              </a:spcAft>
              <a:buFont typeface="Wingdings" panose="05000000000000000000" pitchFamily="2" charset="2"/>
              <a:buChar char="q"/>
              <a:defRPr/>
            </a:pPr>
            <a:r>
              <a:rPr lang="en-US" sz="2400" dirty="0"/>
              <a:t>Advance finalists to the next level according to LAPTA guidelines and deadlines</a:t>
            </a:r>
          </a:p>
          <a:p>
            <a:pPr>
              <a:spcBef>
                <a:spcPts val="600"/>
              </a:spcBef>
              <a:spcAft>
                <a:spcPts val="600"/>
              </a:spcAft>
              <a:buFont typeface="Wingdings" panose="05000000000000000000" pitchFamily="2" charset="2"/>
              <a:buChar char="q"/>
              <a:defRPr/>
            </a:pPr>
            <a:r>
              <a:rPr lang="en-US" sz="2400" dirty="0"/>
              <a:t>Celebrate your students:</a:t>
            </a:r>
          </a:p>
          <a:p>
            <a:pPr marL="914400" lvl="1" indent="-457200">
              <a:spcBef>
                <a:spcPts val="600"/>
              </a:spcBef>
              <a:spcAft>
                <a:spcPts val="600"/>
              </a:spcAft>
              <a:buFont typeface="+mj-lt"/>
              <a:buAutoNum type="alphaLcParenR"/>
              <a:defRPr/>
            </a:pPr>
            <a:r>
              <a:rPr lang="en-US" sz="2000" dirty="0"/>
              <a:t>Announce winners on school websites and social media and tag  @NationalPTA and </a:t>
            </a:r>
            <a:r>
              <a:rPr lang="en-US" sz="2000" b="1" dirty="0">
                <a:solidFill>
                  <a:srgbClr val="AA383A"/>
                </a:solidFill>
              </a:rPr>
              <a:t>#PTAReflections </a:t>
            </a:r>
            <a:endParaRPr lang="en-US" sz="2000" dirty="0"/>
          </a:p>
          <a:p>
            <a:pPr marL="914400" lvl="1" indent="-457200">
              <a:spcBef>
                <a:spcPts val="600"/>
              </a:spcBef>
              <a:spcAft>
                <a:spcPts val="600"/>
              </a:spcAft>
              <a:buFont typeface="+mj-lt"/>
              <a:buAutoNum type="alphaLcParenR"/>
              <a:defRPr/>
            </a:pPr>
            <a:r>
              <a:rPr lang="en-US" sz="2000" dirty="0"/>
              <a:t>Offer awards from </a:t>
            </a:r>
            <a:r>
              <a:rPr lang="en-US" sz="2000" b="1" dirty="0">
                <a:solidFill>
                  <a:srgbClr val="AA383A"/>
                </a:solidFill>
              </a:rPr>
              <a:t>ShopPTA.com </a:t>
            </a:r>
            <a:r>
              <a:rPr lang="en-US" sz="2000" dirty="0"/>
              <a:t>and donated prizes from community supporters</a:t>
            </a:r>
          </a:p>
          <a:p>
            <a:pPr marL="914400" lvl="1" indent="-457200">
              <a:spcBef>
                <a:spcPts val="600"/>
              </a:spcBef>
              <a:spcAft>
                <a:spcPts val="600"/>
              </a:spcAft>
              <a:buFont typeface="+mj-lt"/>
              <a:buAutoNum type="alphaLcParenR"/>
              <a:defRPr/>
            </a:pPr>
            <a:r>
              <a:rPr lang="en-US" sz="2000" dirty="0"/>
              <a:t>Host a student recognition event for families</a:t>
            </a:r>
          </a:p>
          <a:p>
            <a:pPr marL="914400" lvl="1" indent="-457200">
              <a:spcBef>
                <a:spcPts val="600"/>
              </a:spcBef>
              <a:spcAft>
                <a:spcPts val="600"/>
              </a:spcAft>
              <a:buFont typeface="+mj-lt"/>
              <a:buAutoNum type="alphaLcParenR"/>
              <a:defRPr/>
            </a:pPr>
            <a:r>
              <a:rPr lang="en-US" sz="2000" dirty="0"/>
              <a:t>Showcase student works at school and in the community</a:t>
            </a:r>
          </a:p>
        </p:txBody>
      </p:sp>
    </p:spTree>
    <p:extLst>
      <p:ext uri="{BB962C8B-B14F-4D97-AF65-F5344CB8AC3E}">
        <p14:creationId xmlns:p14="http://schemas.microsoft.com/office/powerpoint/2010/main" val="40115656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A8A50C0F-6944-4577-8662-488A3353852F}"/>
              </a:ext>
            </a:extLst>
          </p:cNvPr>
          <p:cNvGrpSpPr/>
          <p:nvPr/>
        </p:nvGrpSpPr>
        <p:grpSpPr>
          <a:xfrm>
            <a:off x="0" y="5799682"/>
            <a:ext cx="9144000" cy="990586"/>
            <a:chOff x="0" y="5799682"/>
            <a:chExt cx="9144000" cy="990586"/>
          </a:xfrm>
        </p:grpSpPr>
        <p:sp>
          <p:nvSpPr>
            <p:cNvPr id="4" name="Rectangle 3">
              <a:extLst>
                <a:ext uri="{FF2B5EF4-FFF2-40B4-BE49-F238E27FC236}">
                  <a16:creationId xmlns:a16="http://schemas.microsoft.com/office/drawing/2014/main" id="{C37BCEA0-FF99-4A71-B61A-0C9262437811}"/>
                </a:ext>
              </a:extLst>
            </p:cNvPr>
            <p:cNvSpPr/>
            <p:nvPr/>
          </p:nvSpPr>
          <p:spPr>
            <a:xfrm>
              <a:off x="101600" y="5884350"/>
              <a:ext cx="3581399" cy="905918"/>
            </a:xfrm>
            <a:prstGeom prst="rect">
              <a:avLst/>
            </a:prstGeom>
            <a:solidFill>
              <a:srgbClr val="A93839"/>
            </a:solidFill>
            <a:ln>
              <a:solidFill>
                <a:srgbClr val="AA383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Flowchart: Connector 12">
              <a:extLst>
                <a:ext uri="{FF2B5EF4-FFF2-40B4-BE49-F238E27FC236}">
                  <a16:creationId xmlns:a16="http://schemas.microsoft.com/office/drawing/2014/main" id="{F19F3316-CFB6-4FFC-B3FA-71C4FAE02BCE}"/>
                </a:ext>
              </a:extLst>
            </p:cNvPr>
            <p:cNvSpPr/>
            <p:nvPr/>
          </p:nvSpPr>
          <p:spPr>
            <a:xfrm>
              <a:off x="160322" y="6002866"/>
              <a:ext cx="804333" cy="711200"/>
            </a:xfrm>
            <a:prstGeom prst="flowChartConnector">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BAE00CF7-A219-4592-95EE-5BB7E07F51D5}"/>
                </a:ext>
              </a:extLst>
            </p:cNvPr>
            <p:cNvPicPr>
              <a:picLocks noChangeAspect="1"/>
            </p:cNvPicPr>
            <p:nvPr/>
          </p:nvPicPr>
          <p:blipFill>
            <a:blip r:embed="rId3"/>
            <a:stretch>
              <a:fillRect/>
            </a:stretch>
          </p:blipFill>
          <p:spPr>
            <a:xfrm>
              <a:off x="270932" y="6121382"/>
              <a:ext cx="583112" cy="474167"/>
            </a:xfrm>
            <a:prstGeom prst="rect">
              <a:avLst/>
            </a:prstGeom>
          </p:spPr>
        </p:pic>
        <p:sp>
          <p:nvSpPr>
            <p:cNvPr id="20" name="Rectangle 19">
              <a:extLst>
                <a:ext uri="{FF2B5EF4-FFF2-40B4-BE49-F238E27FC236}">
                  <a16:creationId xmlns:a16="http://schemas.microsoft.com/office/drawing/2014/main" id="{3A438FA9-68A1-4A84-9CA1-D433D092064D}"/>
                </a:ext>
              </a:extLst>
            </p:cNvPr>
            <p:cNvSpPr/>
            <p:nvPr/>
          </p:nvSpPr>
          <p:spPr>
            <a:xfrm>
              <a:off x="0" y="5799682"/>
              <a:ext cx="9144000" cy="84667"/>
            </a:xfrm>
            <a:prstGeom prst="rect">
              <a:avLst/>
            </a:prstGeom>
            <a:solidFill>
              <a:srgbClr val="A93839"/>
            </a:solidFill>
            <a:ln>
              <a:solidFill>
                <a:srgbClr val="AA383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Rectangle 5">
            <a:extLst>
              <a:ext uri="{FF2B5EF4-FFF2-40B4-BE49-F238E27FC236}">
                <a16:creationId xmlns:a16="http://schemas.microsoft.com/office/drawing/2014/main" id="{E207C004-1B91-4977-A2B8-7FEA350F2400}"/>
              </a:ext>
            </a:extLst>
          </p:cNvPr>
          <p:cNvSpPr>
            <a:spLocks noChangeArrowheads="1"/>
          </p:cNvSpPr>
          <p:nvPr/>
        </p:nvSpPr>
        <p:spPr bwMode="auto">
          <a:xfrm>
            <a:off x="5010378" y="2023122"/>
            <a:ext cx="3836987" cy="258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n-US" altLang="en-US" b="1" dirty="0">
                <a:solidFill>
                  <a:srgbClr val="AA383A"/>
                </a:solidFill>
              </a:rPr>
              <a:t>Student Arts Showcase and Exhibit</a:t>
            </a:r>
            <a:br>
              <a:rPr lang="en-US" altLang="en-US" dirty="0"/>
            </a:br>
            <a:r>
              <a:rPr lang="en-US" altLang="en-US" dirty="0"/>
              <a:t>January</a:t>
            </a:r>
            <a:br>
              <a:rPr lang="en-US" altLang="en-US" dirty="0"/>
            </a:br>
            <a:endParaRPr lang="en-US" altLang="en-US" b="1" dirty="0">
              <a:solidFill>
                <a:srgbClr val="AA383A"/>
              </a:solidFill>
            </a:endParaRPr>
          </a:p>
          <a:p>
            <a:r>
              <a:rPr lang="en-US" altLang="en-US" b="1" dirty="0">
                <a:solidFill>
                  <a:srgbClr val="AA383A"/>
                </a:solidFill>
              </a:rPr>
              <a:t>National Winners Announcement</a:t>
            </a:r>
            <a:br>
              <a:rPr lang="en-US" altLang="en-US" dirty="0"/>
            </a:br>
            <a:r>
              <a:rPr lang="en-US" altLang="en-US" dirty="0"/>
              <a:t>May 1 </a:t>
            </a:r>
            <a:br>
              <a:rPr lang="en-US" altLang="en-US" dirty="0"/>
            </a:br>
            <a:r>
              <a:rPr lang="en-US" altLang="en-US" dirty="0"/>
              <a:t>PTA.org/Reflections</a:t>
            </a:r>
            <a:br>
              <a:rPr lang="en-US" altLang="en-US" dirty="0"/>
            </a:br>
            <a:br>
              <a:rPr lang="en-US" altLang="en-US" dirty="0"/>
            </a:br>
            <a:r>
              <a:rPr lang="en-US" altLang="en-US" b="1" dirty="0">
                <a:solidFill>
                  <a:srgbClr val="AA383A"/>
                </a:solidFill>
              </a:rPr>
              <a:t>Celebration Event and Exhibit</a:t>
            </a:r>
            <a:br>
              <a:rPr lang="en-US" altLang="en-US" dirty="0"/>
            </a:br>
            <a:r>
              <a:rPr lang="en-US" altLang="en-US" dirty="0"/>
              <a:t>Annual National PTA Convention </a:t>
            </a:r>
          </a:p>
        </p:txBody>
      </p:sp>
      <p:sp>
        <p:nvSpPr>
          <p:cNvPr id="8" name="Title 1">
            <a:extLst>
              <a:ext uri="{FF2B5EF4-FFF2-40B4-BE49-F238E27FC236}">
                <a16:creationId xmlns:a16="http://schemas.microsoft.com/office/drawing/2014/main" id="{1E90C42C-5E55-4FD4-8E81-1CCA27965267}"/>
              </a:ext>
            </a:extLst>
          </p:cNvPr>
          <p:cNvSpPr txBox="1">
            <a:spLocks noChangeArrowheads="1"/>
          </p:cNvSpPr>
          <p:nvPr/>
        </p:nvSpPr>
        <p:spPr bwMode="auto">
          <a:xfrm>
            <a:off x="0" y="528638"/>
            <a:ext cx="91440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None/>
            </a:pPr>
            <a:r>
              <a:rPr lang="en-US" altLang="en-US" sz="3600" b="1" dirty="0">
                <a:latin typeface="Calibri"/>
                <a:ea typeface="MS PGothic"/>
                <a:cs typeface="Calibri"/>
              </a:rPr>
              <a:t>National PTA Awards and Exhibits</a:t>
            </a:r>
          </a:p>
        </p:txBody>
      </p:sp>
      <p:pic>
        <p:nvPicPr>
          <p:cNvPr id="6" name="Picture 5" descr="A group of people standing in front of a crowd posing for the camera&#10;&#10;Description automatically generated">
            <a:extLst>
              <a:ext uri="{FF2B5EF4-FFF2-40B4-BE49-F238E27FC236}">
                <a16:creationId xmlns:a16="http://schemas.microsoft.com/office/drawing/2014/main" id="{9741ED3A-15A1-4F67-851D-5093ADF63064}"/>
              </a:ext>
            </a:extLst>
          </p:cNvPr>
          <p:cNvPicPr>
            <a:picLocks noChangeAspect="1"/>
          </p:cNvPicPr>
          <p:nvPr/>
        </p:nvPicPr>
        <p:blipFill>
          <a:blip r:embed="rId4"/>
          <a:stretch>
            <a:fillRect/>
          </a:stretch>
        </p:blipFill>
        <p:spPr>
          <a:xfrm>
            <a:off x="492670" y="1544094"/>
            <a:ext cx="4298811" cy="3543381"/>
          </a:xfrm>
          <a:prstGeom prst="rect">
            <a:avLst/>
          </a:prstGeom>
        </p:spPr>
      </p:pic>
    </p:spTree>
    <p:extLst>
      <p:ext uri="{BB962C8B-B14F-4D97-AF65-F5344CB8AC3E}">
        <p14:creationId xmlns:p14="http://schemas.microsoft.com/office/powerpoint/2010/main" val="19677831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A8A50C0F-6944-4577-8662-488A3353852F}"/>
              </a:ext>
            </a:extLst>
          </p:cNvPr>
          <p:cNvGrpSpPr/>
          <p:nvPr/>
        </p:nvGrpSpPr>
        <p:grpSpPr>
          <a:xfrm>
            <a:off x="0" y="5799682"/>
            <a:ext cx="9144000" cy="990585"/>
            <a:chOff x="0" y="5799682"/>
            <a:chExt cx="9144000" cy="990585"/>
          </a:xfrm>
        </p:grpSpPr>
        <p:sp>
          <p:nvSpPr>
            <p:cNvPr id="4" name="Rectangle 3">
              <a:extLst>
                <a:ext uri="{FF2B5EF4-FFF2-40B4-BE49-F238E27FC236}">
                  <a16:creationId xmlns:a16="http://schemas.microsoft.com/office/drawing/2014/main" id="{C37BCEA0-FF99-4A71-B61A-0C9262437811}"/>
                </a:ext>
              </a:extLst>
            </p:cNvPr>
            <p:cNvSpPr/>
            <p:nvPr/>
          </p:nvSpPr>
          <p:spPr>
            <a:xfrm>
              <a:off x="101600" y="5799682"/>
              <a:ext cx="3581399" cy="990585"/>
            </a:xfrm>
            <a:prstGeom prst="rect">
              <a:avLst/>
            </a:prstGeom>
            <a:solidFill>
              <a:srgbClr val="A93839"/>
            </a:solidFill>
            <a:ln>
              <a:solidFill>
                <a:srgbClr val="AA383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Flowchart: Connector 12">
              <a:extLst>
                <a:ext uri="{FF2B5EF4-FFF2-40B4-BE49-F238E27FC236}">
                  <a16:creationId xmlns:a16="http://schemas.microsoft.com/office/drawing/2014/main" id="{F19F3316-CFB6-4FFC-B3FA-71C4FAE02BCE}"/>
                </a:ext>
              </a:extLst>
            </p:cNvPr>
            <p:cNvSpPr/>
            <p:nvPr/>
          </p:nvSpPr>
          <p:spPr>
            <a:xfrm>
              <a:off x="160322" y="6002866"/>
              <a:ext cx="804333" cy="711200"/>
            </a:xfrm>
            <a:prstGeom prst="flowChartConnector">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BAE00CF7-A219-4592-95EE-5BB7E07F51D5}"/>
                </a:ext>
              </a:extLst>
            </p:cNvPr>
            <p:cNvPicPr>
              <a:picLocks noChangeAspect="1"/>
            </p:cNvPicPr>
            <p:nvPr/>
          </p:nvPicPr>
          <p:blipFill>
            <a:blip r:embed="rId3"/>
            <a:stretch>
              <a:fillRect/>
            </a:stretch>
          </p:blipFill>
          <p:spPr>
            <a:xfrm>
              <a:off x="270932" y="6121382"/>
              <a:ext cx="583112" cy="474167"/>
            </a:xfrm>
            <a:prstGeom prst="rect">
              <a:avLst/>
            </a:prstGeom>
          </p:spPr>
        </p:pic>
        <p:sp>
          <p:nvSpPr>
            <p:cNvPr id="20" name="Rectangle 19">
              <a:extLst>
                <a:ext uri="{FF2B5EF4-FFF2-40B4-BE49-F238E27FC236}">
                  <a16:creationId xmlns:a16="http://schemas.microsoft.com/office/drawing/2014/main" id="{3A438FA9-68A1-4A84-9CA1-D433D092064D}"/>
                </a:ext>
              </a:extLst>
            </p:cNvPr>
            <p:cNvSpPr/>
            <p:nvPr/>
          </p:nvSpPr>
          <p:spPr>
            <a:xfrm>
              <a:off x="0" y="5799682"/>
              <a:ext cx="9144000" cy="84667"/>
            </a:xfrm>
            <a:prstGeom prst="rect">
              <a:avLst/>
            </a:prstGeom>
            <a:solidFill>
              <a:srgbClr val="A93839"/>
            </a:solidFill>
            <a:ln>
              <a:solidFill>
                <a:srgbClr val="AA383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itle 1">
            <a:extLst>
              <a:ext uri="{FF2B5EF4-FFF2-40B4-BE49-F238E27FC236}">
                <a16:creationId xmlns:a16="http://schemas.microsoft.com/office/drawing/2014/main" id="{641B3880-3BD1-478B-9519-501A96F825A3}"/>
              </a:ext>
            </a:extLst>
          </p:cNvPr>
          <p:cNvSpPr>
            <a:spLocks noGrp="1"/>
          </p:cNvSpPr>
          <p:nvPr>
            <p:ph type="title"/>
          </p:nvPr>
        </p:nvSpPr>
        <p:spPr>
          <a:xfrm>
            <a:off x="457200" y="668338"/>
            <a:ext cx="8229600" cy="744537"/>
          </a:xfrm>
        </p:spPr>
        <p:txBody>
          <a:bodyPr/>
          <a:lstStyle/>
          <a:p>
            <a:r>
              <a:rPr lang="en-US" altLang="en-US" b="1" dirty="0"/>
              <a:t>Don’t Forget to Wrap Up!</a:t>
            </a:r>
          </a:p>
        </p:txBody>
      </p:sp>
      <p:sp>
        <p:nvSpPr>
          <p:cNvPr id="9" name="Content Placeholder 2">
            <a:extLst>
              <a:ext uri="{FF2B5EF4-FFF2-40B4-BE49-F238E27FC236}">
                <a16:creationId xmlns:a16="http://schemas.microsoft.com/office/drawing/2014/main" id="{CDCC4F27-51B0-43DA-893F-B96FE1BDEB33}"/>
              </a:ext>
            </a:extLst>
          </p:cNvPr>
          <p:cNvSpPr txBox="1">
            <a:spLocks/>
          </p:cNvSpPr>
          <p:nvPr/>
        </p:nvSpPr>
        <p:spPr>
          <a:xfrm>
            <a:off x="457200" y="1809750"/>
            <a:ext cx="8123238" cy="3482975"/>
          </a:xfrm>
          <a:prstGeom prst="rect">
            <a:avLst/>
          </a:prstGeom>
        </p:spPr>
        <p:txBody>
          <a:bodyPr>
            <a:normAutofit/>
          </a:bodyPr>
          <a:lstStyle>
            <a:lvl1pPr marL="342900" indent="-342900" algn="l" defTabSz="457200" rtl="0" eaLnBrk="1" fontAlgn="base" hangingPunct="1">
              <a:spcBef>
                <a:spcPct val="20000"/>
              </a:spcBef>
              <a:spcAft>
                <a:spcPct val="0"/>
              </a:spcAft>
              <a:buFont typeface="Arial" pitchFamily="34" charset="0"/>
              <a:buChar char="•"/>
              <a:defRPr sz="3200" kern="1200">
                <a:solidFill>
                  <a:schemeClr val="tx1"/>
                </a:solidFill>
                <a:latin typeface="+mn-lt"/>
                <a:ea typeface="MS PGothic" pitchFamily="34" charset="-128"/>
                <a:cs typeface="ＭＳ Ｐゴシック" charset="0"/>
              </a:defRPr>
            </a:lvl1pPr>
            <a:lvl2pPr marL="742950" indent="-285750" algn="l" defTabSz="457200" rtl="0" eaLnBrk="1" fontAlgn="base" hangingPunct="1">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1" fontAlgn="base" hangingPunct="1">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1" fontAlgn="base" hangingPunct="1">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1" fontAlgn="base" hangingPunct="1">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600"/>
              </a:spcBef>
              <a:spcAft>
                <a:spcPts val="600"/>
              </a:spcAft>
              <a:buFont typeface="Wingdings" panose="05000000000000000000" pitchFamily="2" charset="2"/>
              <a:buChar char="q"/>
              <a:defRPr/>
            </a:pPr>
            <a:r>
              <a:rPr lang="en-US" sz="2400" dirty="0"/>
              <a:t>Make sure to thank student and parent leaders, school personnel, submission reviewers and community businesses for their support</a:t>
            </a:r>
          </a:p>
          <a:p>
            <a:pPr>
              <a:spcBef>
                <a:spcPts val="600"/>
              </a:spcBef>
              <a:spcAft>
                <a:spcPts val="600"/>
              </a:spcAft>
              <a:buFont typeface="Wingdings" panose="05000000000000000000" pitchFamily="2" charset="2"/>
              <a:buChar char="q"/>
              <a:defRPr/>
            </a:pPr>
            <a:r>
              <a:rPr lang="en-US" sz="2400" dirty="0"/>
              <a:t>Return non-advancing works and contact students who are advancing in the competition</a:t>
            </a:r>
          </a:p>
          <a:p>
            <a:pPr>
              <a:spcBef>
                <a:spcPts val="600"/>
              </a:spcBef>
              <a:spcAft>
                <a:spcPts val="600"/>
              </a:spcAft>
              <a:buFont typeface="Wingdings" panose="05000000000000000000" pitchFamily="2" charset="2"/>
              <a:buChar char="q"/>
              <a:defRPr/>
            </a:pPr>
            <a:r>
              <a:rPr lang="en-US" sz="2400" dirty="0"/>
              <a:t>Host a debrief with your volunteers committee </a:t>
            </a:r>
          </a:p>
          <a:p>
            <a:pPr>
              <a:spcBef>
                <a:spcPts val="600"/>
              </a:spcBef>
              <a:spcAft>
                <a:spcPts val="600"/>
              </a:spcAft>
              <a:buFont typeface="Wingdings" panose="05000000000000000000" pitchFamily="2" charset="2"/>
              <a:buChar char="q"/>
              <a:defRPr/>
            </a:pPr>
            <a:r>
              <a:rPr lang="en-US" sz="2400" dirty="0"/>
              <a:t>Record notes and contacts for next year’s Reflections Chair</a:t>
            </a:r>
          </a:p>
        </p:txBody>
      </p:sp>
    </p:spTree>
    <p:extLst>
      <p:ext uri="{BB962C8B-B14F-4D97-AF65-F5344CB8AC3E}">
        <p14:creationId xmlns:p14="http://schemas.microsoft.com/office/powerpoint/2010/main" val="15355473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1" descr="2018 Reflections_PPT Slide Cover.jpg">
            <a:extLst>
              <a:ext uri="{FF2B5EF4-FFF2-40B4-BE49-F238E27FC236}">
                <a16:creationId xmlns:a16="http://schemas.microsoft.com/office/drawing/2014/main" id="{3941D9FE-4E44-4D69-A6B2-559C9782672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468" y="-5947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F28D5365-D348-4412-B270-5272BA3F94A0}"/>
              </a:ext>
            </a:extLst>
          </p:cNvPr>
          <p:cNvSpPr/>
          <p:nvPr/>
        </p:nvSpPr>
        <p:spPr>
          <a:xfrm>
            <a:off x="2523067" y="1219199"/>
            <a:ext cx="3869266" cy="2429933"/>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9341A5BF-5AAE-46F4-AA79-184281031F93}"/>
              </a:ext>
            </a:extLst>
          </p:cNvPr>
          <p:cNvPicPr>
            <a:picLocks noChangeAspect="1"/>
          </p:cNvPicPr>
          <p:nvPr/>
        </p:nvPicPr>
        <p:blipFill>
          <a:blip r:embed="rId4"/>
          <a:stretch>
            <a:fillRect/>
          </a:stretch>
        </p:blipFill>
        <p:spPr>
          <a:xfrm>
            <a:off x="3107267" y="1145790"/>
            <a:ext cx="2680886" cy="2223740"/>
          </a:xfrm>
          <a:prstGeom prst="rect">
            <a:avLst/>
          </a:prstGeom>
        </p:spPr>
      </p:pic>
      <p:sp>
        <p:nvSpPr>
          <p:cNvPr id="7" name="Rectangle 6">
            <a:extLst>
              <a:ext uri="{FF2B5EF4-FFF2-40B4-BE49-F238E27FC236}">
                <a16:creationId xmlns:a16="http://schemas.microsoft.com/office/drawing/2014/main" id="{F1D898A9-1F13-4A5D-B474-BAEBA42754FC}"/>
              </a:ext>
            </a:extLst>
          </p:cNvPr>
          <p:cNvSpPr/>
          <p:nvPr/>
        </p:nvSpPr>
        <p:spPr>
          <a:xfrm>
            <a:off x="0" y="5723497"/>
            <a:ext cx="9135532" cy="84667"/>
          </a:xfrm>
          <a:prstGeom prst="rect">
            <a:avLst/>
          </a:prstGeom>
          <a:solidFill>
            <a:srgbClr val="A93839"/>
          </a:solidFill>
          <a:ln>
            <a:solidFill>
              <a:srgbClr val="AA383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3E0DBFE-89D9-4962-8E15-082B4464A3B3}"/>
              </a:ext>
            </a:extLst>
          </p:cNvPr>
          <p:cNvSpPr/>
          <p:nvPr/>
        </p:nvSpPr>
        <p:spPr>
          <a:xfrm>
            <a:off x="0" y="321763"/>
            <a:ext cx="9135532" cy="84667"/>
          </a:xfrm>
          <a:prstGeom prst="rect">
            <a:avLst/>
          </a:prstGeom>
          <a:solidFill>
            <a:srgbClr val="A93839"/>
          </a:solidFill>
          <a:ln>
            <a:solidFill>
              <a:srgbClr val="AA383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1">
            <a:extLst>
              <a:ext uri="{FF2B5EF4-FFF2-40B4-BE49-F238E27FC236}">
                <a16:creationId xmlns:a16="http://schemas.microsoft.com/office/drawing/2014/main" id="{FEF1BAF3-39F8-465C-A791-C0BD4F8E8F7F}"/>
              </a:ext>
            </a:extLst>
          </p:cNvPr>
          <p:cNvSpPr txBox="1">
            <a:spLocks noChangeArrowheads="1"/>
          </p:cNvSpPr>
          <p:nvPr/>
        </p:nvSpPr>
        <p:spPr bwMode="auto">
          <a:xfrm>
            <a:off x="0" y="4819650"/>
            <a:ext cx="9144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r>
              <a:rPr lang="en-US" altLang="en-US" sz="2400" b="1" dirty="0"/>
              <a:t>Questions?  Send a note to arts.education@louisianapta.org</a:t>
            </a:r>
          </a:p>
        </p:txBody>
      </p:sp>
    </p:spTree>
    <p:extLst>
      <p:ext uri="{BB962C8B-B14F-4D97-AF65-F5344CB8AC3E}">
        <p14:creationId xmlns:p14="http://schemas.microsoft.com/office/powerpoint/2010/main" val="23538447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1" descr="2018 Reflections_PPT Slide Cover.jpg">
            <a:extLst>
              <a:ext uri="{FF2B5EF4-FFF2-40B4-BE49-F238E27FC236}">
                <a16:creationId xmlns:a16="http://schemas.microsoft.com/office/drawing/2014/main" id="{3941D9FE-4E44-4D69-A6B2-559C9782672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6573"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F28D5365-D348-4412-B270-5272BA3F94A0}"/>
              </a:ext>
            </a:extLst>
          </p:cNvPr>
          <p:cNvSpPr/>
          <p:nvPr/>
        </p:nvSpPr>
        <p:spPr>
          <a:xfrm>
            <a:off x="2523067" y="1219199"/>
            <a:ext cx="3869266" cy="2429933"/>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9341A5BF-5AAE-46F4-AA79-184281031F93}"/>
              </a:ext>
            </a:extLst>
          </p:cNvPr>
          <p:cNvPicPr>
            <a:picLocks noChangeAspect="1"/>
          </p:cNvPicPr>
          <p:nvPr/>
        </p:nvPicPr>
        <p:blipFill>
          <a:blip r:embed="rId4"/>
          <a:stretch>
            <a:fillRect/>
          </a:stretch>
        </p:blipFill>
        <p:spPr>
          <a:xfrm>
            <a:off x="3034115" y="1145789"/>
            <a:ext cx="2609274" cy="2164339"/>
          </a:xfrm>
          <a:prstGeom prst="rect">
            <a:avLst/>
          </a:prstGeom>
        </p:spPr>
      </p:pic>
      <p:sp>
        <p:nvSpPr>
          <p:cNvPr id="7" name="Rectangle 6">
            <a:extLst>
              <a:ext uri="{FF2B5EF4-FFF2-40B4-BE49-F238E27FC236}">
                <a16:creationId xmlns:a16="http://schemas.microsoft.com/office/drawing/2014/main" id="{F1D898A9-1F13-4A5D-B474-BAEBA42754FC}"/>
              </a:ext>
            </a:extLst>
          </p:cNvPr>
          <p:cNvSpPr/>
          <p:nvPr/>
        </p:nvSpPr>
        <p:spPr>
          <a:xfrm>
            <a:off x="0" y="5723497"/>
            <a:ext cx="9135532" cy="84667"/>
          </a:xfrm>
          <a:prstGeom prst="rect">
            <a:avLst/>
          </a:prstGeom>
          <a:solidFill>
            <a:srgbClr val="A93839"/>
          </a:solidFill>
          <a:ln>
            <a:solidFill>
              <a:srgbClr val="AA383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3E0DBFE-89D9-4962-8E15-082B4464A3B3}"/>
              </a:ext>
            </a:extLst>
          </p:cNvPr>
          <p:cNvSpPr/>
          <p:nvPr/>
        </p:nvSpPr>
        <p:spPr>
          <a:xfrm>
            <a:off x="0" y="321763"/>
            <a:ext cx="9135532" cy="84667"/>
          </a:xfrm>
          <a:prstGeom prst="rect">
            <a:avLst/>
          </a:prstGeom>
          <a:solidFill>
            <a:srgbClr val="A93839"/>
          </a:solidFill>
          <a:ln>
            <a:solidFill>
              <a:srgbClr val="AA383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EFF917EF-A29A-695D-D234-CBE1231E668F}"/>
              </a:ext>
            </a:extLst>
          </p:cNvPr>
          <p:cNvSpPr txBox="1"/>
          <p:nvPr/>
        </p:nvSpPr>
        <p:spPr>
          <a:xfrm>
            <a:off x="685800" y="4846320"/>
            <a:ext cx="7763256" cy="584775"/>
          </a:xfrm>
          <a:prstGeom prst="rect">
            <a:avLst/>
          </a:prstGeom>
          <a:noFill/>
        </p:spPr>
        <p:txBody>
          <a:bodyPr wrap="square" rtlCol="0">
            <a:spAutoFit/>
          </a:bodyPr>
          <a:lstStyle/>
          <a:p>
            <a:r>
              <a:rPr lang="en-US" sz="3200" b="1" dirty="0">
                <a:effectLst>
                  <a:outerShdw blurRad="38100" dist="38100" dir="2700000" algn="tl">
                    <a:srgbClr val="000000">
                      <a:alpha val="43137"/>
                    </a:srgbClr>
                  </a:outerShdw>
                </a:effectLst>
                <a:latin typeface="Bradley Hand ITC" panose="03070402050302030203" pitchFamily="66" charset="0"/>
              </a:rPr>
              <a:t>23-24 Theme:  I Am Hopeful Because………</a:t>
            </a:r>
          </a:p>
        </p:txBody>
      </p:sp>
    </p:spTree>
    <p:extLst>
      <p:ext uri="{BB962C8B-B14F-4D97-AF65-F5344CB8AC3E}">
        <p14:creationId xmlns:p14="http://schemas.microsoft.com/office/powerpoint/2010/main" val="9273735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A8A50C0F-6944-4577-8662-488A3353852F}"/>
              </a:ext>
            </a:extLst>
          </p:cNvPr>
          <p:cNvGrpSpPr/>
          <p:nvPr/>
        </p:nvGrpSpPr>
        <p:grpSpPr>
          <a:xfrm>
            <a:off x="0" y="5799682"/>
            <a:ext cx="9144000" cy="990585"/>
            <a:chOff x="0" y="5799682"/>
            <a:chExt cx="9144000" cy="990585"/>
          </a:xfrm>
        </p:grpSpPr>
        <p:sp>
          <p:nvSpPr>
            <p:cNvPr id="4" name="Rectangle 3">
              <a:extLst>
                <a:ext uri="{FF2B5EF4-FFF2-40B4-BE49-F238E27FC236}">
                  <a16:creationId xmlns:a16="http://schemas.microsoft.com/office/drawing/2014/main" id="{C37BCEA0-FF99-4A71-B61A-0C9262437811}"/>
                </a:ext>
              </a:extLst>
            </p:cNvPr>
            <p:cNvSpPr/>
            <p:nvPr/>
          </p:nvSpPr>
          <p:spPr>
            <a:xfrm>
              <a:off x="101600" y="5935134"/>
              <a:ext cx="3581399" cy="855133"/>
            </a:xfrm>
            <a:prstGeom prst="rect">
              <a:avLst/>
            </a:prstGeom>
            <a:solidFill>
              <a:srgbClr val="A93839"/>
            </a:solidFill>
            <a:ln>
              <a:solidFill>
                <a:srgbClr val="AA383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Flowchart: Connector 12">
              <a:extLst>
                <a:ext uri="{FF2B5EF4-FFF2-40B4-BE49-F238E27FC236}">
                  <a16:creationId xmlns:a16="http://schemas.microsoft.com/office/drawing/2014/main" id="{F19F3316-CFB6-4FFC-B3FA-71C4FAE02BCE}"/>
                </a:ext>
              </a:extLst>
            </p:cNvPr>
            <p:cNvSpPr/>
            <p:nvPr/>
          </p:nvSpPr>
          <p:spPr>
            <a:xfrm>
              <a:off x="160322" y="6002866"/>
              <a:ext cx="804333" cy="711200"/>
            </a:xfrm>
            <a:prstGeom prst="flowChartConnector">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BAE00CF7-A219-4592-95EE-5BB7E07F51D5}"/>
                </a:ext>
              </a:extLst>
            </p:cNvPr>
            <p:cNvPicPr>
              <a:picLocks noChangeAspect="1"/>
            </p:cNvPicPr>
            <p:nvPr/>
          </p:nvPicPr>
          <p:blipFill>
            <a:blip r:embed="rId3"/>
            <a:stretch>
              <a:fillRect/>
            </a:stretch>
          </p:blipFill>
          <p:spPr>
            <a:xfrm>
              <a:off x="270932" y="6121382"/>
              <a:ext cx="583112" cy="474167"/>
            </a:xfrm>
            <a:prstGeom prst="rect">
              <a:avLst/>
            </a:prstGeom>
          </p:spPr>
        </p:pic>
        <p:sp>
          <p:nvSpPr>
            <p:cNvPr id="20" name="Rectangle 19">
              <a:extLst>
                <a:ext uri="{FF2B5EF4-FFF2-40B4-BE49-F238E27FC236}">
                  <a16:creationId xmlns:a16="http://schemas.microsoft.com/office/drawing/2014/main" id="{3A438FA9-68A1-4A84-9CA1-D433D092064D}"/>
                </a:ext>
              </a:extLst>
            </p:cNvPr>
            <p:cNvSpPr/>
            <p:nvPr/>
          </p:nvSpPr>
          <p:spPr>
            <a:xfrm>
              <a:off x="0" y="5799682"/>
              <a:ext cx="9144000" cy="84667"/>
            </a:xfrm>
            <a:prstGeom prst="rect">
              <a:avLst/>
            </a:prstGeom>
            <a:solidFill>
              <a:srgbClr val="A93839"/>
            </a:solidFill>
            <a:ln>
              <a:solidFill>
                <a:srgbClr val="AA383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7" name="Rectangle 1">
            <a:extLst>
              <a:ext uri="{FF2B5EF4-FFF2-40B4-BE49-F238E27FC236}">
                <a16:creationId xmlns:a16="http://schemas.microsoft.com/office/drawing/2014/main" id="{5C36D446-5956-44B2-9A2C-C0C9E8F8C626}"/>
              </a:ext>
            </a:extLst>
          </p:cNvPr>
          <p:cNvSpPr>
            <a:spLocks noChangeArrowheads="1"/>
          </p:cNvSpPr>
          <p:nvPr/>
        </p:nvSpPr>
        <p:spPr bwMode="auto">
          <a:xfrm>
            <a:off x="438944" y="252773"/>
            <a:ext cx="8266113"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spcAft>
                <a:spcPts val="600"/>
              </a:spcAft>
            </a:pPr>
            <a:r>
              <a:rPr lang="en-US" altLang="en-US" sz="4400" b="1" dirty="0">
                <a:solidFill>
                  <a:srgbClr val="AA383A"/>
                </a:solidFill>
                <a:ea typeface="Calibri" panose="020F0502020204030204" pitchFamily="34" charset="0"/>
                <a:cs typeface="Times New Roman" panose="02020603050405020304" pitchFamily="18" charset="0"/>
              </a:rPr>
              <a:t>Local Reflections Chair Duties</a:t>
            </a:r>
          </a:p>
        </p:txBody>
      </p:sp>
      <p:sp>
        <p:nvSpPr>
          <p:cNvPr id="9" name="Rectangle 1">
            <a:extLst>
              <a:ext uri="{FF2B5EF4-FFF2-40B4-BE49-F238E27FC236}">
                <a16:creationId xmlns:a16="http://schemas.microsoft.com/office/drawing/2014/main" id="{5A95E884-39A0-4AA4-B079-7EF88E330BE0}"/>
              </a:ext>
            </a:extLst>
          </p:cNvPr>
          <p:cNvSpPr>
            <a:spLocks noChangeArrowheads="1"/>
          </p:cNvSpPr>
          <p:nvPr/>
        </p:nvSpPr>
        <p:spPr bwMode="auto">
          <a:xfrm>
            <a:off x="759286" y="1107400"/>
            <a:ext cx="768098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spcAft>
                <a:spcPts val="600"/>
              </a:spcAft>
            </a:pPr>
            <a:r>
              <a:rPr lang="en-US" altLang="en-US" dirty="0">
                <a:ea typeface="Calibri" panose="020F0502020204030204" pitchFamily="34" charset="0"/>
                <a:cs typeface="Times New Roman" panose="02020603050405020304" pitchFamily="18" charset="0"/>
              </a:rPr>
              <a:t>Local PTAs should run their Reflections program according to their state’s requirements. General Local Reflections leader tasks include: </a:t>
            </a:r>
          </a:p>
        </p:txBody>
      </p:sp>
      <p:pic>
        <p:nvPicPr>
          <p:cNvPr id="11" name="Picture 2">
            <a:extLst>
              <a:ext uri="{FF2B5EF4-FFF2-40B4-BE49-F238E27FC236}">
                <a16:creationId xmlns:a16="http://schemas.microsoft.com/office/drawing/2014/main" id="{ADD1E41F-48FD-4F11-98B0-103531E5CAE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55477" y="4019215"/>
            <a:ext cx="1603375" cy="16184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3">
            <a:extLst>
              <a:ext uri="{FF2B5EF4-FFF2-40B4-BE49-F238E27FC236}">
                <a16:creationId xmlns:a16="http://schemas.microsoft.com/office/drawing/2014/main" id="{D06680C7-FCF1-409A-969F-35573CB656F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r="16125" b="51714"/>
          <a:stretch>
            <a:fillRect/>
          </a:stretch>
        </p:blipFill>
        <p:spPr bwMode="auto">
          <a:xfrm>
            <a:off x="6290110" y="4027560"/>
            <a:ext cx="1573964" cy="1601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4">
            <a:extLst>
              <a:ext uri="{FF2B5EF4-FFF2-40B4-BE49-F238E27FC236}">
                <a16:creationId xmlns:a16="http://schemas.microsoft.com/office/drawing/2014/main" id="{96A6BB39-E80A-44C0-8793-F874FCB013D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38954" y="4035907"/>
            <a:ext cx="1603375" cy="1601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5">
            <a:extLst>
              <a:ext uri="{FF2B5EF4-FFF2-40B4-BE49-F238E27FC236}">
                <a16:creationId xmlns:a16="http://schemas.microsoft.com/office/drawing/2014/main" id="{15746374-9F9B-4626-809D-29F9F70E175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00" y="4015670"/>
            <a:ext cx="1604962" cy="160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1">
            <a:extLst>
              <a:ext uri="{FF2B5EF4-FFF2-40B4-BE49-F238E27FC236}">
                <a16:creationId xmlns:a16="http://schemas.microsoft.com/office/drawing/2014/main" id="{04B56041-B662-4561-B212-CE12A362AFE5}"/>
              </a:ext>
            </a:extLst>
          </p:cNvPr>
          <p:cNvSpPr>
            <a:spLocks noChangeArrowheads="1"/>
          </p:cNvSpPr>
          <p:nvPr/>
        </p:nvSpPr>
        <p:spPr bwMode="auto">
          <a:xfrm>
            <a:off x="780442" y="1915719"/>
            <a:ext cx="4103285" cy="1908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285750" indent="-285750">
              <a:spcAft>
                <a:spcPts val="600"/>
              </a:spcAft>
              <a:buFont typeface="Arial" panose="020B0604020202020204" pitchFamily="34" charset="0"/>
              <a:buChar char="•"/>
            </a:pPr>
            <a:r>
              <a:rPr lang="en-US" altLang="en-US" dirty="0">
                <a:ea typeface="Calibri" panose="020F0502020204030204" pitchFamily="34" charset="0"/>
                <a:cs typeface="Times New Roman" panose="02020603050405020304" pitchFamily="18" charset="0"/>
              </a:rPr>
              <a:t>Registering your Local PTA and connect with your state’s Reflections program at </a:t>
            </a:r>
            <a:r>
              <a:rPr lang="en-US" altLang="en-US" b="1" dirty="0">
                <a:solidFill>
                  <a:srgbClr val="AA383A"/>
                </a:solidFill>
                <a:ea typeface="Calibri" panose="020F0502020204030204" pitchFamily="34" charset="0"/>
                <a:cs typeface="Times New Roman" panose="02020603050405020304" pitchFamily="18" charset="0"/>
              </a:rPr>
              <a:t>PTA.org/Reflections</a:t>
            </a:r>
          </a:p>
          <a:p>
            <a:pPr marL="342900" indent="-342900">
              <a:spcAft>
                <a:spcPts val="600"/>
              </a:spcAft>
              <a:buFont typeface="Arial" panose="020B0604020202020204" pitchFamily="34" charset="0"/>
              <a:buChar char="•"/>
            </a:pPr>
            <a:r>
              <a:rPr lang="en-US" altLang="en-US" dirty="0">
                <a:ea typeface="Calibri" panose="020F0502020204030204" pitchFamily="34" charset="0"/>
                <a:cs typeface="Times New Roman" panose="02020603050405020304" pitchFamily="18" charset="0"/>
              </a:rPr>
              <a:t>Editing and distributing program materials </a:t>
            </a:r>
          </a:p>
          <a:p>
            <a:pPr marL="342900" indent="-342900">
              <a:spcAft>
                <a:spcPts val="600"/>
              </a:spcAft>
              <a:buFont typeface="Arial" panose="020B0604020202020204" pitchFamily="34" charset="0"/>
              <a:buChar char="•"/>
            </a:pPr>
            <a:r>
              <a:rPr lang="en-US" altLang="en-US" dirty="0">
                <a:ea typeface="Calibri" panose="020F0502020204030204" pitchFamily="34" charset="0"/>
                <a:cs typeface="Times New Roman" panose="02020603050405020304" pitchFamily="18" charset="0"/>
              </a:rPr>
              <a:t>Recruiting volunteer judges </a:t>
            </a:r>
          </a:p>
        </p:txBody>
      </p:sp>
      <p:sp>
        <p:nvSpPr>
          <p:cNvPr id="19" name="Rectangle 1">
            <a:extLst>
              <a:ext uri="{FF2B5EF4-FFF2-40B4-BE49-F238E27FC236}">
                <a16:creationId xmlns:a16="http://schemas.microsoft.com/office/drawing/2014/main" id="{99996359-8DC2-4803-B978-B9A6E9ACBE14}"/>
              </a:ext>
            </a:extLst>
          </p:cNvPr>
          <p:cNvSpPr>
            <a:spLocks noChangeArrowheads="1"/>
          </p:cNvSpPr>
          <p:nvPr/>
        </p:nvSpPr>
        <p:spPr bwMode="auto">
          <a:xfrm>
            <a:off x="4917081" y="1915719"/>
            <a:ext cx="3815757" cy="1908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342900" indent="-342900">
              <a:spcAft>
                <a:spcPts val="600"/>
              </a:spcAft>
              <a:buFont typeface="Arial" panose="020B0604020202020204" pitchFamily="34" charset="0"/>
              <a:buChar char="•"/>
            </a:pPr>
            <a:r>
              <a:rPr lang="en-US" altLang="en-US" dirty="0">
                <a:ea typeface="Calibri" panose="020F0502020204030204" pitchFamily="34" charset="0"/>
                <a:cs typeface="Times New Roman" panose="02020603050405020304" pitchFamily="18" charset="0"/>
              </a:rPr>
              <a:t>Collecting entries and coordinating the art review process</a:t>
            </a:r>
          </a:p>
          <a:p>
            <a:pPr marL="342900" indent="-342900">
              <a:spcAft>
                <a:spcPts val="600"/>
              </a:spcAft>
              <a:buFont typeface="Arial" panose="020B0604020202020204" pitchFamily="34" charset="0"/>
              <a:buChar char="•"/>
            </a:pPr>
            <a:r>
              <a:rPr lang="en-US" altLang="en-US" dirty="0">
                <a:ea typeface="Calibri" panose="020F0502020204030204" pitchFamily="34" charset="0"/>
                <a:cs typeface="Times New Roman" panose="02020603050405020304" pitchFamily="18" charset="0"/>
              </a:rPr>
              <a:t>Advancing finalists to the next review round  </a:t>
            </a:r>
          </a:p>
          <a:p>
            <a:pPr marL="342900" indent="-342900">
              <a:spcAft>
                <a:spcPts val="600"/>
              </a:spcAft>
              <a:buFont typeface="Arial" panose="020B0604020202020204" pitchFamily="34" charset="0"/>
              <a:buChar char="•"/>
            </a:pPr>
            <a:r>
              <a:rPr lang="en-US" altLang="en-US" dirty="0">
                <a:ea typeface="Calibri" panose="020F0502020204030204" pitchFamily="34" charset="0"/>
                <a:cs typeface="Times New Roman" panose="02020603050405020304" pitchFamily="18" charset="0"/>
              </a:rPr>
              <a:t>Celebrating and recognizing students </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A8A50C0F-6944-4577-8662-488A3353852F}"/>
              </a:ext>
            </a:extLst>
          </p:cNvPr>
          <p:cNvGrpSpPr/>
          <p:nvPr/>
        </p:nvGrpSpPr>
        <p:grpSpPr>
          <a:xfrm>
            <a:off x="0" y="5947166"/>
            <a:ext cx="9144000" cy="880565"/>
            <a:chOff x="0" y="5799682"/>
            <a:chExt cx="9144000" cy="990585"/>
          </a:xfrm>
        </p:grpSpPr>
        <p:sp>
          <p:nvSpPr>
            <p:cNvPr id="4" name="Rectangle 3">
              <a:extLst>
                <a:ext uri="{FF2B5EF4-FFF2-40B4-BE49-F238E27FC236}">
                  <a16:creationId xmlns:a16="http://schemas.microsoft.com/office/drawing/2014/main" id="{C37BCEA0-FF99-4A71-B61A-0C9262437811}"/>
                </a:ext>
              </a:extLst>
            </p:cNvPr>
            <p:cNvSpPr/>
            <p:nvPr/>
          </p:nvSpPr>
          <p:spPr>
            <a:xfrm>
              <a:off x="101600" y="5935134"/>
              <a:ext cx="3581399" cy="855133"/>
            </a:xfrm>
            <a:prstGeom prst="rect">
              <a:avLst/>
            </a:prstGeom>
            <a:solidFill>
              <a:srgbClr val="A93839"/>
            </a:solidFill>
            <a:ln>
              <a:solidFill>
                <a:srgbClr val="AA383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Flowchart: Connector 12">
              <a:extLst>
                <a:ext uri="{FF2B5EF4-FFF2-40B4-BE49-F238E27FC236}">
                  <a16:creationId xmlns:a16="http://schemas.microsoft.com/office/drawing/2014/main" id="{F19F3316-CFB6-4FFC-B3FA-71C4FAE02BCE}"/>
                </a:ext>
              </a:extLst>
            </p:cNvPr>
            <p:cNvSpPr/>
            <p:nvPr/>
          </p:nvSpPr>
          <p:spPr>
            <a:xfrm>
              <a:off x="160321" y="6002866"/>
              <a:ext cx="804333" cy="711200"/>
            </a:xfrm>
            <a:prstGeom prst="flowChartConnector">
              <a:avLst/>
            </a:prstGeom>
            <a:solidFill>
              <a:srgbClr val="FAF7F8"/>
            </a:solidFill>
            <a:ln>
              <a:solidFill>
                <a:srgbClr val="FAF7F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BAE00CF7-A219-4592-95EE-5BB7E07F51D5}"/>
                </a:ext>
              </a:extLst>
            </p:cNvPr>
            <p:cNvPicPr>
              <a:picLocks noChangeAspect="1"/>
            </p:cNvPicPr>
            <p:nvPr/>
          </p:nvPicPr>
          <p:blipFill>
            <a:blip r:embed="rId3"/>
            <a:stretch>
              <a:fillRect/>
            </a:stretch>
          </p:blipFill>
          <p:spPr>
            <a:xfrm>
              <a:off x="270932" y="6121382"/>
              <a:ext cx="583112" cy="474167"/>
            </a:xfrm>
            <a:prstGeom prst="rect">
              <a:avLst/>
            </a:prstGeom>
          </p:spPr>
        </p:pic>
        <p:sp>
          <p:nvSpPr>
            <p:cNvPr id="20" name="Rectangle 19">
              <a:extLst>
                <a:ext uri="{FF2B5EF4-FFF2-40B4-BE49-F238E27FC236}">
                  <a16:creationId xmlns:a16="http://schemas.microsoft.com/office/drawing/2014/main" id="{3A438FA9-68A1-4A84-9CA1-D433D092064D}"/>
                </a:ext>
              </a:extLst>
            </p:cNvPr>
            <p:cNvSpPr/>
            <p:nvPr/>
          </p:nvSpPr>
          <p:spPr>
            <a:xfrm>
              <a:off x="0" y="5799682"/>
              <a:ext cx="9144000" cy="84667"/>
            </a:xfrm>
            <a:prstGeom prst="rect">
              <a:avLst/>
            </a:prstGeom>
            <a:solidFill>
              <a:srgbClr val="A93839"/>
            </a:solidFill>
            <a:ln>
              <a:solidFill>
                <a:srgbClr val="AA383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9" name="TextBox 3">
            <a:extLst>
              <a:ext uri="{FF2B5EF4-FFF2-40B4-BE49-F238E27FC236}">
                <a16:creationId xmlns:a16="http://schemas.microsoft.com/office/drawing/2014/main" id="{91702D20-212D-420B-843F-C5C5DC85CCE9}"/>
              </a:ext>
            </a:extLst>
          </p:cNvPr>
          <p:cNvSpPr txBox="1">
            <a:spLocks noChangeArrowheads="1"/>
          </p:cNvSpPr>
          <p:nvPr/>
        </p:nvSpPr>
        <p:spPr bwMode="auto">
          <a:xfrm>
            <a:off x="497371" y="2169809"/>
            <a:ext cx="8147360" cy="3139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r>
              <a:rPr lang="en-US" altLang="en-US" dirty="0"/>
              <a:t>The Reflections program theme is </a:t>
            </a:r>
            <a:r>
              <a:rPr lang="en-US" altLang="en-US" b="1" dirty="0">
                <a:solidFill>
                  <a:srgbClr val="AA383A"/>
                </a:solidFill>
              </a:rPr>
              <a:t>student-selected</a:t>
            </a:r>
            <a:r>
              <a:rPr lang="en-US" altLang="en-US" dirty="0"/>
              <a:t> and changes annually. </a:t>
            </a:r>
          </a:p>
          <a:p>
            <a:pPr algn="ctr"/>
            <a:endParaRPr lang="en-US" altLang="en-US" b="1" dirty="0">
              <a:solidFill>
                <a:srgbClr val="AA383A"/>
              </a:solidFill>
            </a:endParaRPr>
          </a:p>
          <a:p>
            <a:pPr algn="ctr"/>
            <a:r>
              <a:rPr lang="en-US" altLang="en-US" dirty="0"/>
              <a:t>Students submit their themes in the </a:t>
            </a:r>
            <a:r>
              <a:rPr lang="en-US" altLang="en-US" b="1" dirty="0">
                <a:solidFill>
                  <a:srgbClr val="AA383A"/>
                </a:solidFill>
              </a:rPr>
              <a:t>Annual Theme Search Contest </a:t>
            </a:r>
            <a:r>
              <a:rPr lang="en-US" altLang="en-US" dirty="0"/>
              <a:t>according to their State PTA and National PTA’s Reflections theme search guidelines. </a:t>
            </a:r>
            <a:r>
              <a:rPr lang="en-US" altLang="en-US" b="1" dirty="0">
                <a:solidFill>
                  <a:srgbClr val="AA383A"/>
                </a:solidFill>
              </a:rPr>
              <a:t>One national winner </a:t>
            </a:r>
            <a:r>
              <a:rPr lang="en-US" altLang="en-US" dirty="0"/>
              <a:t>is selected by the National PTA in February. </a:t>
            </a:r>
          </a:p>
          <a:p>
            <a:pPr algn="ctr"/>
            <a:endParaRPr lang="en-US" altLang="en-US" dirty="0"/>
          </a:p>
          <a:p>
            <a:pPr algn="ctr"/>
            <a:r>
              <a:rPr lang="en-US" altLang="en-US" dirty="0"/>
              <a:t>The winner’s theme </a:t>
            </a:r>
            <a:r>
              <a:rPr lang="en-US" altLang="en-US" b="1" dirty="0">
                <a:solidFill>
                  <a:srgbClr val="AA383A"/>
                </a:solidFill>
              </a:rPr>
              <a:t>inspires students across the country and in U.S. schools overseas </a:t>
            </a:r>
            <a:r>
              <a:rPr lang="en-US" altLang="en-US" dirty="0"/>
              <a:t>that participate in the Reflections program. The winning student will also receive a $100 award and national recognition.  </a:t>
            </a:r>
          </a:p>
          <a:p>
            <a:pPr algn="ctr"/>
            <a:endParaRPr lang="en-US" altLang="en-US" dirty="0"/>
          </a:p>
          <a:p>
            <a:pPr algn="ctr"/>
            <a:r>
              <a:rPr lang="en-US" altLang="en-US" dirty="0"/>
              <a:t>LAPTA will host a Theme Search with all information online – look for it in July 2023!</a:t>
            </a:r>
          </a:p>
        </p:txBody>
      </p:sp>
      <p:sp>
        <p:nvSpPr>
          <p:cNvPr id="3" name="Rectangle 2">
            <a:extLst>
              <a:ext uri="{FF2B5EF4-FFF2-40B4-BE49-F238E27FC236}">
                <a16:creationId xmlns:a16="http://schemas.microsoft.com/office/drawing/2014/main" id="{0DB44E2E-AF18-44E9-9AF3-C424DB90C990}"/>
              </a:ext>
            </a:extLst>
          </p:cNvPr>
          <p:cNvSpPr/>
          <p:nvPr/>
        </p:nvSpPr>
        <p:spPr>
          <a:xfrm>
            <a:off x="2243137" y="572021"/>
            <a:ext cx="1727200" cy="448749"/>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C0CC602F-299D-4DAE-ABDA-A386DD5CFC72}"/>
              </a:ext>
            </a:extLst>
          </p:cNvPr>
          <p:cNvSpPr>
            <a:spLocks noGrp="1"/>
          </p:cNvSpPr>
          <p:nvPr>
            <p:ph type="title"/>
          </p:nvPr>
        </p:nvSpPr>
        <p:spPr>
          <a:xfrm>
            <a:off x="499269" y="386026"/>
            <a:ext cx="8145462" cy="820738"/>
          </a:xfrm>
          <a:noFill/>
        </p:spPr>
        <p:txBody>
          <a:bodyPr/>
          <a:lstStyle/>
          <a:p>
            <a:pPr eaLnBrk="1" hangingPunct="1"/>
            <a:r>
              <a:rPr lang="en-US" altLang="en-US" b="1" dirty="0"/>
              <a:t>Reflections Program Theme</a:t>
            </a:r>
          </a:p>
        </p:txBody>
      </p:sp>
      <p:sp>
        <p:nvSpPr>
          <p:cNvPr id="17" name="Rectangle 16">
            <a:extLst>
              <a:ext uri="{FF2B5EF4-FFF2-40B4-BE49-F238E27FC236}">
                <a16:creationId xmlns:a16="http://schemas.microsoft.com/office/drawing/2014/main" id="{CF0B4E40-66F7-4B6B-8408-C7DF699CEA84}"/>
              </a:ext>
            </a:extLst>
          </p:cNvPr>
          <p:cNvSpPr/>
          <p:nvPr/>
        </p:nvSpPr>
        <p:spPr>
          <a:xfrm>
            <a:off x="2416456" y="1063210"/>
            <a:ext cx="1585044" cy="253956"/>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endParaRPr>
          </a:p>
        </p:txBody>
      </p:sp>
      <p:sp>
        <p:nvSpPr>
          <p:cNvPr id="15" name="Title 1">
            <a:extLst>
              <a:ext uri="{FF2B5EF4-FFF2-40B4-BE49-F238E27FC236}">
                <a16:creationId xmlns:a16="http://schemas.microsoft.com/office/drawing/2014/main" id="{70500292-9505-48E3-BA73-D544D383C8B4}"/>
              </a:ext>
            </a:extLst>
          </p:cNvPr>
          <p:cNvSpPr txBox="1">
            <a:spLocks/>
          </p:cNvSpPr>
          <p:nvPr/>
        </p:nvSpPr>
        <p:spPr bwMode="auto">
          <a:xfrm>
            <a:off x="412142" y="1153735"/>
            <a:ext cx="8145462" cy="820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MS PGothic"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MS PGothic"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MS PGothic"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MS PGothic"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MS PGothic"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eaLnBrk="1" hangingPunct="1"/>
            <a:r>
              <a:rPr lang="en-US" altLang="en-US" sz="2400" b="1" dirty="0">
                <a:solidFill>
                  <a:srgbClr val="AA383A"/>
                </a:solidFill>
              </a:rPr>
              <a:t>Inspire hundreds of thousands of student artists each year</a:t>
            </a:r>
            <a:endParaRPr lang="en-US" altLang="en-US" sz="2400" b="1" dirty="0"/>
          </a:p>
        </p:txBody>
      </p:sp>
    </p:spTree>
    <p:extLst>
      <p:ext uri="{BB962C8B-B14F-4D97-AF65-F5344CB8AC3E}">
        <p14:creationId xmlns:p14="http://schemas.microsoft.com/office/powerpoint/2010/main" val="8540967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A8A50C0F-6944-4577-8662-488A3353852F}"/>
              </a:ext>
            </a:extLst>
          </p:cNvPr>
          <p:cNvGrpSpPr/>
          <p:nvPr/>
        </p:nvGrpSpPr>
        <p:grpSpPr>
          <a:xfrm>
            <a:off x="0" y="5799682"/>
            <a:ext cx="9144000" cy="990585"/>
            <a:chOff x="0" y="5799682"/>
            <a:chExt cx="9144000" cy="990585"/>
          </a:xfrm>
        </p:grpSpPr>
        <p:sp>
          <p:nvSpPr>
            <p:cNvPr id="4" name="Rectangle 3">
              <a:extLst>
                <a:ext uri="{FF2B5EF4-FFF2-40B4-BE49-F238E27FC236}">
                  <a16:creationId xmlns:a16="http://schemas.microsoft.com/office/drawing/2014/main" id="{C37BCEA0-FF99-4A71-B61A-0C9262437811}"/>
                </a:ext>
              </a:extLst>
            </p:cNvPr>
            <p:cNvSpPr/>
            <p:nvPr/>
          </p:nvSpPr>
          <p:spPr>
            <a:xfrm>
              <a:off x="101600" y="5935134"/>
              <a:ext cx="3581399" cy="855133"/>
            </a:xfrm>
            <a:prstGeom prst="rect">
              <a:avLst/>
            </a:prstGeom>
            <a:solidFill>
              <a:srgbClr val="A93839"/>
            </a:solidFill>
            <a:ln>
              <a:solidFill>
                <a:srgbClr val="AA383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Flowchart: Connector 12">
              <a:extLst>
                <a:ext uri="{FF2B5EF4-FFF2-40B4-BE49-F238E27FC236}">
                  <a16:creationId xmlns:a16="http://schemas.microsoft.com/office/drawing/2014/main" id="{F19F3316-CFB6-4FFC-B3FA-71C4FAE02BCE}"/>
                </a:ext>
              </a:extLst>
            </p:cNvPr>
            <p:cNvSpPr/>
            <p:nvPr/>
          </p:nvSpPr>
          <p:spPr>
            <a:xfrm>
              <a:off x="160322" y="6002866"/>
              <a:ext cx="804333" cy="711200"/>
            </a:xfrm>
            <a:prstGeom prst="flowChartConnector">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BAE00CF7-A219-4592-95EE-5BB7E07F51D5}"/>
                </a:ext>
              </a:extLst>
            </p:cNvPr>
            <p:cNvPicPr>
              <a:picLocks noChangeAspect="1"/>
            </p:cNvPicPr>
            <p:nvPr/>
          </p:nvPicPr>
          <p:blipFill>
            <a:blip r:embed="rId3"/>
            <a:stretch>
              <a:fillRect/>
            </a:stretch>
          </p:blipFill>
          <p:spPr>
            <a:xfrm>
              <a:off x="270932" y="6121382"/>
              <a:ext cx="583112" cy="474167"/>
            </a:xfrm>
            <a:prstGeom prst="rect">
              <a:avLst/>
            </a:prstGeom>
          </p:spPr>
        </p:pic>
        <p:sp>
          <p:nvSpPr>
            <p:cNvPr id="20" name="Rectangle 19">
              <a:extLst>
                <a:ext uri="{FF2B5EF4-FFF2-40B4-BE49-F238E27FC236}">
                  <a16:creationId xmlns:a16="http://schemas.microsoft.com/office/drawing/2014/main" id="{3A438FA9-68A1-4A84-9CA1-D433D092064D}"/>
                </a:ext>
              </a:extLst>
            </p:cNvPr>
            <p:cNvSpPr/>
            <p:nvPr/>
          </p:nvSpPr>
          <p:spPr>
            <a:xfrm>
              <a:off x="0" y="5799682"/>
              <a:ext cx="9144000" cy="84667"/>
            </a:xfrm>
            <a:prstGeom prst="rect">
              <a:avLst/>
            </a:prstGeom>
            <a:solidFill>
              <a:srgbClr val="A93839"/>
            </a:solidFill>
            <a:ln>
              <a:solidFill>
                <a:srgbClr val="AA383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itle 1">
            <a:extLst>
              <a:ext uri="{FF2B5EF4-FFF2-40B4-BE49-F238E27FC236}">
                <a16:creationId xmlns:a16="http://schemas.microsoft.com/office/drawing/2014/main" id="{7E0DF8A3-F64F-4C16-B148-C22C100FB348}"/>
              </a:ext>
            </a:extLst>
          </p:cNvPr>
          <p:cNvSpPr>
            <a:spLocks noGrp="1"/>
          </p:cNvSpPr>
          <p:nvPr>
            <p:ph type="title"/>
          </p:nvPr>
        </p:nvSpPr>
        <p:spPr>
          <a:xfrm>
            <a:off x="457200" y="668338"/>
            <a:ext cx="8229600" cy="744537"/>
          </a:xfrm>
        </p:spPr>
        <p:txBody>
          <a:bodyPr/>
          <a:lstStyle/>
          <a:p>
            <a:pPr algn="l"/>
            <a:r>
              <a:rPr lang="en-US" altLang="en-US" b="1" dirty="0">
                <a:solidFill>
                  <a:srgbClr val="E0B830"/>
                </a:solidFill>
              </a:rPr>
              <a:t>1. Register, Connect, Recruit</a:t>
            </a:r>
          </a:p>
        </p:txBody>
      </p:sp>
      <p:sp>
        <p:nvSpPr>
          <p:cNvPr id="8" name="Content Placeholder 2">
            <a:extLst>
              <a:ext uri="{FF2B5EF4-FFF2-40B4-BE49-F238E27FC236}">
                <a16:creationId xmlns:a16="http://schemas.microsoft.com/office/drawing/2014/main" id="{5046E99F-F8DF-48EB-A038-9C55F8EAA816}"/>
              </a:ext>
            </a:extLst>
          </p:cNvPr>
          <p:cNvSpPr txBox="1">
            <a:spLocks/>
          </p:cNvSpPr>
          <p:nvPr/>
        </p:nvSpPr>
        <p:spPr>
          <a:xfrm>
            <a:off x="457200" y="1616060"/>
            <a:ext cx="4230806" cy="4242874"/>
          </a:xfrm>
          <a:prstGeom prst="rect">
            <a:avLst/>
          </a:prstGeom>
        </p:spPr>
        <p:txBody>
          <a:bodyPr>
            <a:normAutofit fontScale="77500" lnSpcReduction="20000"/>
          </a:bodyPr>
          <a:lstStyle>
            <a:lvl1pPr marL="342900" indent="-342900" algn="l" defTabSz="457200" rtl="0" eaLnBrk="1" fontAlgn="base" hangingPunct="1">
              <a:spcBef>
                <a:spcPct val="20000"/>
              </a:spcBef>
              <a:spcAft>
                <a:spcPct val="0"/>
              </a:spcAft>
              <a:buFont typeface="Arial" pitchFamily="34" charset="0"/>
              <a:buChar char="•"/>
              <a:defRPr sz="3200" kern="1200">
                <a:solidFill>
                  <a:schemeClr val="tx1"/>
                </a:solidFill>
                <a:latin typeface="+mn-lt"/>
                <a:ea typeface="MS PGothic" pitchFamily="34" charset="-128"/>
                <a:cs typeface="ＭＳ Ｐゴシック" charset="0"/>
              </a:defRPr>
            </a:lvl1pPr>
            <a:lvl2pPr marL="742950" indent="-285750" algn="l" defTabSz="457200" rtl="0" eaLnBrk="1" fontAlgn="base" hangingPunct="1">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1" fontAlgn="base" hangingPunct="1">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1" fontAlgn="base" hangingPunct="1">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1" fontAlgn="base" hangingPunct="1">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600"/>
              </a:spcBef>
              <a:spcAft>
                <a:spcPts val="600"/>
              </a:spcAft>
              <a:buFont typeface="Wingdings" panose="05000000000000000000" pitchFamily="2" charset="2"/>
              <a:buChar char="q"/>
              <a:defRPr/>
            </a:pPr>
            <a:r>
              <a:rPr lang="en-US" sz="2800" dirty="0"/>
              <a:t>Register your PTA in the National PTA Reflections program at </a:t>
            </a:r>
            <a:r>
              <a:rPr lang="en-US" sz="2800" b="1" dirty="0">
                <a:solidFill>
                  <a:srgbClr val="AA383A"/>
                </a:solidFill>
              </a:rPr>
              <a:t>PTA.org/Reflections.</a:t>
            </a:r>
          </a:p>
          <a:p>
            <a:pPr>
              <a:spcBef>
                <a:spcPts val="600"/>
              </a:spcBef>
              <a:spcAft>
                <a:spcPts val="600"/>
              </a:spcAft>
              <a:buFont typeface="Wingdings" panose="05000000000000000000" pitchFamily="2" charset="2"/>
              <a:buChar char="q"/>
              <a:defRPr/>
            </a:pPr>
            <a:r>
              <a:rPr lang="en-US" sz="2800" dirty="0"/>
              <a:t>Register your PTA with LAPTA:  </a:t>
            </a:r>
            <a:r>
              <a:rPr lang="en-US" sz="2800" u="sng" dirty="0">
                <a:hlinkClick r:id="rId4"/>
              </a:rPr>
              <a:t>https://form.jotform.com/231397127809160</a:t>
            </a:r>
            <a:endParaRPr lang="en-US" sz="2800" dirty="0"/>
          </a:p>
          <a:p>
            <a:pPr>
              <a:buFont typeface="Wingdings" panose="05000000000000000000" pitchFamily="2" charset="2"/>
              <a:buChar char="q"/>
            </a:pPr>
            <a:r>
              <a:rPr lang="en-US" sz="2800" dirty="0"/>
              <a:t>Promote Reflections by Celebrating </a:t>
            </a:r>
          </a:p>
          <a:p>
            <a:pPr lvl="1">
              <a:buFont typeface="Wingdings" panose="05000000000000000000" pitchFamily="2" charset="2"/>
              <a:buChar char="v"/>
            </a:pPr>
            <a:r>
              <a:rPr lang="en-US" altLang="en-US" sz="2400" dirty="0">
                <a:ea typeface="MS Mincho" panose="02020609040205080304" pitchFamily="49" charset="-128"/>
                <a:cs typeface="Times New Roman" panose="02020603050405020304" pitchFamily="18" charset="0"/>
              </a:rPr>
              <a:t>National Arts in Education Week - beginning the second Sunday in September</a:t>
            </a:r>
          </a:p>
          <a:p>
            <a:pPr lvl="1">
              <a:buFont typeface="Wingdings" panose="05000000000000000000" pitchFamily="2" charset="2"/>
              <a:buChar char="v"/>
            </a:pPr>
            <a:r>
              <a:rPr lang="en-US" sz="2400" dirty="0"/>
              <a:t>National Arts and Humanities Month - October</a:t>
            </a:r>
          </a:p>
          <a:p>
            <a:pPr>
              <a:spcBef>
                <a:spcPts val="600"/>
              </a:spcBef>
              <a:spcAft>
                <a:spcPts val="600"/>
              </a:spcAft>
              <a:buFont typeface="Wingdings" panose="05000000000000000000" pitchFamily="2" charset="2"/>
              <a:buChar char="q"/>
              <a:defRPr/>
            </a:pPr>
            <a:endParaRPr lang="en-US" sz="2800" b="1" dirty="0">
              <a:solidFill>
                <a:srgbClr val="AA383A"/>
              </a:solidFill>
            </a:endParaRPr>
          </a:p>
        </p:txBody>
      </p:sp>
      <p:sp>
        <p:nvSpPr>
          <p:cNvPr id="11" name="Rectangle 10">
            <a:extLst>
              <a:ext uri="{FF2B5EF4-FFF2-40B4-BE49-F238E27FC236}">
                <a16:creationId xmlns:a16="http://schemas.microsoft.com/office/drawing/2014/main" id="{CEC5AF57-6859-4951-9567-8F8321E011D6}"/>
              </a:ext>
            </a:extLst>
          </p:cNvPr>
          <p:cNvSpPr/>
          <p:nvPr/>
        </p:nvSpPr>
        <p:spPr>
          <a:xfrm>
            <a:off x="4708478" y="1590645"/>
            <a:ext cx="4230806" cy="2215991"/>
          </a:xfrm>
          <a:prstGeom prst="rect">
            <a:avLst/>
          </a:prstGeom>
        </p:spPr>
        <p:txBody>
          <a:bodyPr wrap="square">
            <a:spAutoFit/>
          </a:bodyPr>
          <a:lstStyle/>
          <a:p>
            <a:pPr marL="342900" indent="-342900">
              <a:spcBef>
                <a:spcPts val="600"/>
              </a:spcBef>
              <a:spcAft>
                <a:spcPts val="0"/>
              </a:spcAft>
              <a:buFont typeface="Wingdings" panose="05000000000000000000" pitchFamily="2" charset="2"/>
              <a:buChar char="q"/>
              <a:defRPr/>
            </a:pPr>
            <a:r>
              <a:rPr lang="en-US" sz="2200" dirty="0"/>
              <a:t>Recruit Volunteers for your Reflections Committee and delegate tasks:</a:t>
            </a:r>
          </a:p>
          <a:p>
            <a:pPr marL="800100" lvl="1" indent="-342900">
              <a:spcBef>
                <a:spcPts val="600"/>
              </a:spcBef>
              <a:spcAft>
                <a:spcPts val="0"/>
              </a:spcAft>
              <a:buFont typeface="Wingdings" panose="05000000000000000000" pitchFamily="2" charset="2"/>
              <a:buChar char="v"/>
              <a:defRPr/>
            </a:pPr>
            <a:r>
              <a:rPr lang="en-US" sz="1900" dirty="0"/>
              <a:t>Promote Program</a:t>
            </a:r>
          </a:p>
          <a:p>
            <a:pPr marL="800100" lvl="1" indent="-342900">
              <a:spcBef>
                <a:spcPts val="600"/>
              </a:spcBef>
              <a:spcAft>
                <a:spcPts val="0"/>
              </a:spcAft>
              <a:buFont typeface="Wingdings" panose="05000000000000000000" pitchFamily="2" charset="2"/>
              <a:buChar char="v"/>
              <a:defRPr/>
            </a:pPr>
            <a:r>
              <a:rPr lang="en-US" sz="1900" dirty="0"/>
              <a:t>Coordinate Judging </a:t>
            </a:r>
          </a:p>
          <a:p>
            <a:pPr marL="800100" lvl="1" indent="-342900">
              <a:spcBef>
                <a:spcPts val="600"/>
              </a:spcBef>
              <a:spcAft>
                <a:spcPts val="0"/>
              </a:spcAft>
              <a:buFont typeface="Wingdings" panose="05000000000000000000" pitchFamily="2" charset="2"/>
              <a:buChar char="v"/>
              <a:defRPr/>
            </a:pPr>
            <a:r>
              <a:rPr lang="en-US" sz="1900" dirty="0"/>
              <a:t>Host Celebration Events</a:t>
            </a:r>
          </a:p>
        </p:txBody>
      </p:sp>
      <p:pic>
        <p:nvPicPr>
          <p:cNvPr id="12" name="Picture 11">
            <a:extLst>
              <a:ext uri="{FF2B5EF4-FFF2-40B4-BE49-F238E27FC236}">
                <a16:creationId xmlns:a16="http://schemas.microsoft.com/office/drawing/2014/main" id="{1DE15A07-ED7E-4432-B16F-EEB3F1E08CD9}"/>
              </a:ext>
            </a:extLst>
          </p:cNvPr>
          <p:cNvPicPr>
            <a:picLocks noChangeAspect="1"/>
          </p:cNvPicPr>
          <p:nvPr/>
        </p:nvPicPr>
        <p:blipFill>
          <a:blip r:embed="rId5"/>
          <a:stretch>
            <a:fillRect/>
          </a:stretch>
        </p:blipFill>
        <p:spPr>
          <a:xfrm rot="703407">
            <a:off x="6111100" y="4153167"/>
            <a:ext cx="1900324" cy="2329814"/>
          </a:xfrm>
          <a:prstGeom prst="rect">
            <a:avLst/>
          </a:prstGeom>
          <a:effectLst>
            <a:outerShdw blurRad="50800" dist="38100" dir="13500000" algn="br" rotWithShape="0">
              <a:prstClr val="black">
                <a:alpha val="40000"/>
              </a:prstClr>
            </a:outerShdw>
          </a:effectLst>
        </p:spPr>
      </p:pic>
    </p:spTree>
    <p:extLst>
      <p:ext uri="{BB962C8B-B14F-4D97-AF65-F5344CB8AC3E}">
        <p14:creationId xmlns:p14="http://schemas.microsoft.com/office/powerpoint/2010/main" val="10487710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A8A50C0F-6944-4577-8662-488A3353852F}"/>
              </a:ext>
            </a:extLst>
          </p:cNvPr>
          <p:cNvGrpSpPr/>
          <p:nvPr/>
        </p:nvGrpSpPr>
        <p:grpSpPr>
          <a:xfrm>
            <a:off x="0" y="5799682"/>
            <a:ext cx="9144000" cy="990585"/>
            <a:chOff x="0" y="5799682"/>
            <a:chExt cx="9144000" cy="990585"/>
          </a:xfrm>
        </p:grpSpPr>
        <p:sp>
          <p:nvSpPr>
            <p:cNvPr id="4" name="Rectangle 3">
              <a:extLst>
                <a:ext uri="{FF2B5EF4-FFF2-40B4-BE49-F238E27FC236}">
                  <a16:creationId xmlns:a16="http://schemas.microsoft.com/office/drawing/2014/main" id="{C37BCEA0-FF99-4A71-B61A-0C9262437811}"/>
                </a:ext>
              </a:extLst>
            </p:cNvPr>
            <p:cNvSpPr/>
            <p:nvPr/>
          </p:nvSpPr>
          <p:spPr>
            <a:xfrm>
              <a:off x="101600" y="5935134"/>
              <a:ext cx="3581399" cy="855133"/>
            </a:xfrm>
            <a:prstGeom prst="rect">
              <a:avLst/>
            </a:prstGeom>
            <a:solidFill>
              <a:srgbClr val="A93839"/>
            </a:solidFill>
            <a:ln>
              <a:solidFill>
                <a:srgbClr val="AA383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Flowchart: Connector 12">
              <a:extLst>
                <a:ext uri="{FF2B5EF4-FFF2-40B4-BE49-F238E27FC236}">
                  <a16:creationId xmlns:a16="http://schemas.microsoft.com/office/drawing/2014/main" id="{F19F3316-CFB6-4FFC-B3FA-71C4FAE02BCE}"/>
                </a:ext>
              </a:extLst>
            </p:cNvPr>
            <p:cNvSpPr/>
            <p:nvPr/>
          </p:nvSpPr>
          <p:spPr>
            <a:xfrm>
              <a:off x="160322" y="6002866"/>
              <a:ext cx="804333" cy="711200"/>
            </a:xfrm>
            <a:prstGeom prst="flowChartConnector">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BAE00CF7-A219-4592-95EE-5BB7E07F51D5}"/>
                </a:ext>
              </a:extLst>
            </p:cNvPr>
            <p:cNvPicPr>
              <a:picLocks noChangeAspect="1"/>
            </p:cNvPicPr>
            <p:nvPr/>
          </p:nvPicPr>
          <p:blipFill>
            <a:blip r:embed="rId3"/>
            <a:stretch>
              <a:fillRect/>
            </a:stretch>
          </p:blipFill>
          <p:spPr>
            <a:xfrm>
              <a:off x="270932" y="6121382"/>
              <a:ext cx="583112" cy="474167"/>
            </a:xfrm>
            <a:prstGeom prst="rect">
              <a:avLst/>
            </a:prstGeom>
          </p:spPr>
        </p:pic>
        <p:sp>
          <p:nvSpPr>
            <p:cNvPr id="20" name="Rectangle 19">
              <a:extLst>
                <a:ext uri="{FF2B5EF4-FFF2-40B4-BE49-F238E27FC236}">
                  <a16:creationId xmlns:a16="http://schemas.microsoft.com/office/drawing/2014/main" id="{3A438FA9-68A1-4A84-9CA1-D433D092064D}"/>
                </a:ext>
              </a:extLst>
            </p:cNvPr>
            <p:cNvSpPr/>
            <p:nvPr/>
          </p:nvSpPr>
          <p:spPr>
            <a:xfrm>
              <a:off x="0" y="5799682"/>
              <a:ext cx="9144000" cy="84667"/>
            </a:xfrm>
            <a:prstGeom prst="rect">
              <a:avLst/>
            </a:prstGeom>
            <a:solidFill>
              <a:srgbClr val="A93839"/>
            </a:solidFill>
            <a:ln>
              <a:solidFill>
                <a:srgbClr val="AA383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Rectangle 5">
            <a:extLst>
              <a:ext uri="{FF2B5EF4-FFF2-40B4-BE49-F238E27FC236}">
                <a16:creationId xmlns:a16="http://schemas.microsoft.com/office/drawing/2014/main" id="{E207C004-1B91-4977-A2B8-7FEA350F2400}"/>
              </a:ext>
            </a:extLst>
          </p:cNvPr>
          <p:cNvSpPr>
            <a:spLocks noChangeArrowheads="1"/>
          </p:cNvSpPr>
          <p:nvPr/>
        </p:nvSpPr>
        <p:spPr bwMode="auto">
          <a:xfrm>
            <a:off x="735013" y="1446385"/>
            <a:ext cx="7480939"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r>
              <a:rPr lang="en-US" altLang="en-US" dirty="0"/>
              <a:t>BAND is an all-in-one group communication app that can help make managing your Reflections program easier and more impactful.</a:t>
            </a:r>
          </a:p>
          <a:p>
            <a:pPr algn="ctr"/>
            <a:endParaRPr lang="en-US" altLang="en-US" dirty="0"/>
          </a:p>
          <a:p>
            <a:pPr algn="ctr"/>
            <a:r>
              <a:rPr lang="en-US" altLang="en-US" dirty="0">
                <a:latin typeface="Calibri"/>
                <a:ea typeface="MS PGothic"/>
                <a:cs typeface="Calibri"/>
              </a:rPr>
              <a:t>Head to </a:t>
            </a:r>
            <a:r>
              <a:rPr lang="en-US" altLang="en-US" b="1" dirty="0">
                <a:solidFill>
                  <a:srgbClr val="AA383A"/>
                </a:solidFill>
                <a:latin typeface="Calibri"/>
                <a:ea typeface="MS PGothic"/>
                <a:cs typeface="Calibri"/>
              </a:rPr>
              <a:t>PTA.org/Reflections/</a:t>
            </a:r>
            <a:r>
              <a:rPr lang="en-US" altLang="en-US" b="1" dirty="0" err="1">
                <a:solidFill>
                  <a:srgbClr val="AA383A"/>
                </a:solidFill>
                <a:latin typeface="Calibri"/>
                <a:ea typeface="MS PGothic"/>
                <a:cs typeface="Calibri"/>
              </a:rPr>
              <a:t>StartYourProgram</a:t>
            </a:r>
            <a:r>
              <a:rPr lang="en-US" altLang="en-US" b="1" dirty="0">
                <a:solidFill>
                  <a:srgbClr val="AA383A"/>
                </a:solidFill>
                <a:latin typeface="Calibri"/>
                <a:ea typeface="MS PGothic"/>
                <a:cs typeface="Calibri"/>
              </a:rPr>
              <a:t> </a:t>
            </a:r>
            <a:r>
              <a:rPr lang="en-US" altLang="en-US" dirty="0">
                <a:latin typeface="Calibri"/>
                <a:ea typeface="MS PGothic"/>
                <a:cs typeface="Calibri"/>
              </a:rPr>
              <a:t>to find the "BAND and Your Reflections Program" resource and learn about the many features BAND has to offer, including file sharing, chat rooms and posts. </a:t>
            </a:r>
            <a:endParaRPr lang="en-US" altLang="en-US" dirty="0">
              <a:cs typeface="Calibri"/>
            </a:endParaRPr>
          </a:p>
        </p:txBody>
      </p:sp>
      <p:sp>
        <p:nvSpPr>
          <p:cNvPr id="8" name="Title 1">
            <a:extLst>
              <a:ext uri="{FF2B5EF4-FFF2-40B4-BE49-F238E27FC236}">
                <a16:creationId xmlns:a16="http://schemas.microsoft.com/office/drawing/2014/main" id="{1E90C42C-5E55-4FD4-8E81-1CCA27965267}"/>
              </a:ext>
            </a:extLst>
          </p:cNvPr>
          <p:cNvSpPr txBox="1">
            <a:spLocks noChangeArrowheads="1"/>
          </p:cNvSpPr>
          <p:nvPr/>
        </p:nvSpPr>
        <p:spPr bwMode="auto">
          <a:xfrm>
            <a:off x="0" y="284307"/>
            <a:ext cx="91440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en-US" altLang="en-US" b="1" dirty="0"/>
              <a:t>Use BAND to Enhance Your Reflections Program </a:t>
            </a:r>
          </a:p>
        </p:txBody>
      </p:sp>
      <p:pic>
        <p:nvPicPr>
          <p:cNvPr id="22" name="Picture 21" descr="A picture containing text, clock&#10;&#10;Description automatically generated">
            <a:extLst>
              <a:ext uri="{FF2B5EF4-FFF2-40B4-BE49-F238E27FC236}">
                <a16:creationId xmlns:a16="http://schemas.microsoft.com/office/drawing/2014/main" id="{4D4430E4-B4AE-423E-BF9C-7304389C6633}"/>
              </a:ext>
            </a:extLst>
          </p:cNvPr>
          <p:cNvPicPr>
            <a:picLocks noChangeAspect="1"/>
          </p:cNvPicPr>
          <p:nvPr/>
        </p:nvPicPr>
        <p:blipFill>
          <a:blip r:embed="rId4"/>
          <a:stretch>
            <a:fillRect/>
          </a:stretch>
        </p:blipFill>
        <p:spPr>
          <a:xfrm>
            <a:off x="2093947" y="3782538"/>
            <a:ext cx="4763069" cy="1758366"/>
          </a:xfrm>
          <a:prstGeom prst="rect">
            <a:avLst/>
          </a:prstGeom>
        </p:spPr>
      </p:pic>
    </p:spTree>
    <p:extLst>
      <p:ext uri="{BB962C8B-B14F-4D97-AF65-F5344CB8AC3E}">
        <p14:creationId xmlns:p14="http://schemas.microsoft.com/office/powerpoint/2010/main" val="36636043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A8A50C0F-6944-4577-8662-488A3353852F}"/>
              </a:ext>
            </a:extLst>
          </p:cNvPr>
          <p:cNvGrpSpPr/>
          <p:nvPr/>
        </p:nvGrpSpPr>
        <p:grpSpPr>
          <a:xfrm>
            <a:off x="0" y="5799682"/>
            <a:ext cx="9144000" cy="990585"/>
            <a:chOff x="0" y="5799682"/>
            <a:chExt cx="9144000" cy="990585"/>
          </a:xfrm>
        </p:grpSpPr>
        <p:sp>
          <p:nvSpPr>
            <p:cNvPr id="4" name="Rectangle 3">
              <a:extLst>
                <a:ext uri="{FF2B5EF4-FFF2-40B4-BE49-F238E27FC236}">
                  <a16:creationId xmlns:a16="http://schemas.microsoft.com/office/drawing/2014/main" id="{C37BCEA0-FF99-4A71-B61A-0C9262437811}"/>
                </a:ext>
              </a:extLst>
            </p:cNvPr>
            <p:cNvSpPr/>
            <p:nvPr/>
          </p:nvSpPr>
          <p:spPr>
            <a:xfrm>
              <a:off x="101600" y="5935134"/>
              <a:ext cx="3581399" cy="855133"/>
            </a:xfrm>
            <a:prstGeom prst="rect">
              <a:avLst/>
            </a:prstGeom>
            <a:solidFill>
              <a:srgbClr val="A93839"/>
            </a:solidFill>
            <a:ln>
              <a:solidFill>
                <a:srgbClr val="AA383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Flowchart: Connector 12">
              <a:extLst>
                <a:ext uri="{FF2B5EF4-FFF2-40B4-BE49-F238E27FC236}">
                  <a16:creationId xmlns:a16="http://schemas.microsoft.com/office/drawing/2014/main" id="{F19F3316-CFB6-4FFC-B3FA-71C4FAE02BCE}"/>
                </a:ext>
              </a:extLst>
            </p:cNvPr>
            <p:cNvSpPr/>
            <p:nvPr/>
          </p:nvSpPr>
          <p:spPr>
            <a:xfrm>
              <a:off x="160322" y="6002866"/>
              <a:ext cx="804333" cy="711200"/>
            </a:xfrm>
            <a:prstGeom prst="flowChartConnector">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BAE00CF7-A219-4592-95EE-5BB7E07F51D5}"/>
                </a:ext>
              </a:extLst>
            </p:cNvPr>
            <p:cNvPicPr>
              <a:picLocks noChangeAspect="1"/>
            </p:cNvPicPr>
            <p:nvPr/>
          </p:nvPicPr>
          <p:blipFill>
            <a:blip r:embed="rId3"/>
            <a:stretch>
              <a:fillRect/>
            </a:stretch>
          </p:blipFill>
          <p:spPr>
            <a:xfrm>
              <a:off x="270932" y="6121382"/>
              <a:ext cx="583112" cy="474167"/>
            </a:xfrm>
            <a:prstGeom prst="rect">
              <a:avLst/>
            </a:prstGeom>
          </p:spPr>
        </p:pic>
        <p:sp>
          <p:nvSpPr>
            <p:cNvPr id="20" name="Rectangle 19">
              <a:extLst>
                <a:ext uri="{FF2B5EF4-FFF2-40B4-BE49-F238E27FC236}">
                  <a16:creationId xmlns:a16="http://schemas.microsoft.com/office/drawing/2014/main" id="{3A438FA9-68A1-4A84-9CA1-D433D092064D}"/>
                </a:ext>
              </a:extLst>
            </p:cNvPr>
            <p:cNvSpPr/>
            <p:nvPr/>
          </p:nvSpPr>
          <p:spPr>
            <a:xfrm>
              <a:off x="0" y="5799682"/>
              <a:ext cx="9144000" cy="84667"/>
            </a:xfrm>
            <a:prstGeom prst="rect">
              <a:avLst/>
            </a:prstGeom>
            <a:solidFill>
              <a:srgbClr val="A93839"/>
            </a:solidFill>
            <a:ln>
              <a:solidFill>
                <a:srgbClr val="AA383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itle 1">
            <a:extLst>
              <a:ext uri="{FF2B5EF4-FFF2-40B4-BE49-F238E27FC236}">
                <a16:creationId xmlns:a16="http://schemas.microsoft.com/office/drawing/2014/main" id="{7E0DF8A3-F64F-4C16-B148-C22C100FB348}"/>
              </a:ext>
            </a:extLst>
          </p:cNvPr>
          <p:cNvSpPr>
            <a:spLocks noGrp="1"/>
          </p:cNvSpPr>
          <p:nvPr>
            <p:ph type="title"/>
          </p:nvPr>
        </p:nvSpPr>
        <p:spPr>
          <a:xfrm>
            <a:off x="457200" y="668338"/>
            <a:ext cx="8229600" cy="744537"/>
          </a:xfrm>
        </p:spPr>
        <p:txBody>
          <a:bodyPr/>
          <a:lstStyle/>
          <a:p>
            <a:pPr algn="l"/>
            <a:r>
              <a:rPr lang="en-US" altLang="en-US" b="1" dirty="0">
                <a:solidFill>
                  <a:srgbClr val="E0B830"/>
                </a:solidFill>
              </a:rPr>
              <a:t>Step 2. Customize and Distribute</a:t>
            </a:r>
          </a:p>
        </p:txBody>
      </p:sp>
      <p:sp>
        <p:nvSpPr>
          <p:cNvPr id="11" name="TextBox 10">
            <a:extLst>
              <a:ext uri="{FF2B5EF4-FFF2-40B4-BE49-F238E27FC236}">
                <a16:creationId xmlns:a16="http://schemas.microsoft.com/office/drawing/2014/main" id="{C1364DEF-4124-4083-8B4E-B320E1F54AB5}"/>
              </a:ext>
            </a:extLst>
          </p:cNvPr>
          <p:cNvSpPr txBox="1"/>
          <p:nvPr/>
        </p:nvSpPr>
        <p:spPr>
          <a:xfrm>
            <a:off x="4708477" y="1639145"/>
            <a:ext cx="3873034" cy="2246769"/>
          </a:xfrm>
          <a:prstGeom prst="rect">
            <a:avLst/>
          </a:prstGeom>
          <a:solidFill>
            <a:schemeClr val="bg1"/>
          </a:solidFill>
          <a:ln>
            <a:solidFill>
              <a:srgbClr val="E0B72F"/>
            </a:solidFill>
          </a:ln>
        </p:spPr>
        <p:txBody>
          <a:bodyPr wrap="square" lIns="91440" tIns="45720" rIns="91440" bIns="45720" rtlCol="0" anchor="t">
            <a:spAutoFit/>
          </a:bodyPr>
          <a:lstStyle/>
          <a:p>
            <a:r>
              <a:rPr lang="en-US" sz="2000" b="1" dirty="0"/>
              <a:t>Include additional details in the Student materials like: </a:t>
            </a:r>
          </a:p>
          <a:p>
            <a:pPr marL="285750" indent="-285750">
              <a:buFont typeface="Arial" panose="020B0604020202020204" pitchFamily="34" charset="0"/>
              <a:buChar char="•"/>
            </a:pPr>
            <a:r>
              <a:rPr lang="en-US" sz="2000" dirty="0"/>
              <a:t>Contact information</a:t>
            </a:r>
          </a:p>
          <a:p>
            <a:pPr marL="285750" indent="-285750">
              <a:buFont typeface="Arial" panose="020B0604020202020204" pitchFamily="34" charset="0"/>
              <a:buChar char="•"/>
            </a:pPr>
            <a:r>
              <a:rPr lang="en-US" sz="2000" dirty="0"/>
              <a:t>Packaging instructions (e.g., physical vs. digital)</a:t>
            </a:r>
          </a:p>
          <a:p>
            <a:pPr marL="285750" indent="-285750">
              <a:buFont typeface="Arial" panose="020B0604020202020204" pitchFamily="34" charset="0"/>
              <a:buChar char="•"/>
            </a:pPr>
            <a:r>
              <a:rPr lang="en-US" sz="2000" dirty="0"/>
              <a:t>Additional rules for student eligibility</a:t>
            </a:r>
          </a:p>
        </p:txBody>
      </p:sp>
      <p:sp>
        <p:nvSpPr>
          <p:cNvPr id="12" name="Content Placeholder 2">
            <a:extLst>
              <a:ext uri="{FF2B5EF4-FFF2-40B4-BE49-F238E27FC236}">
                <a16:creationId xmlns:a16="http://schemas.microsoft.com/office/drawing/2014/main" id="{5DEF5BB9-012F-4E98-886C-E46A04F9A5F9}"/>
              </a:ext>
            </a:extLst>
          </p:cNvPr>
          <p:cNvSpPr txBox="1">
            <a:spLocks/>
          </p:cNvSpPr>
          <p:nvPr/>
        </p:nvSpPr>
        <p:spPr>
          <a:xfrm>
            <a:off x="562489" y="1531392"/>
            <a:ext cx="3873034" cy="4135014"/>
          </a:xfrm>
          <a:prstGeom prst="rect">
            <a:avLst/>
          </a:prstGeom>
        </p:spPr>
        <p:txBody>
          <a:bodyPr lIns="91440" tIns="45720" rIns="91440" bIns="45720" anchor="t">
            <a:normAutofit lnSpcReduction="10000"/>
          </a:bodyPr>
          <a:lstStyle>
            <a:lvl1pPr marL="342900" indent="-342900" algn="l" defTabSz="457200" rtl="0" eaLnBrk="1" fontAlgn="base" hangingPunct="1">
              <a:spcBef>
                <a:spcPct val="20000"/>
              </a:spcBef>
              <a:spcAft>
                <a:spcPct val="0"/>
              </a:spcAft>
              <a:buFont typeface="Arial" pitchFamily="34" charset="0"/>
              <a:buChar char="•"/>
              <a:defRPr sz="3200" kern="1200">
                <a:solidFill>
                  <a:schemeClr val="tx1"/>
                </a:solidFill>
                <a:latin typeface="+mn-lt"/>
                <a:ea typeface="MS PGothic" pitchFamily="34" charset="-128"/>
                <a:cs typeface="ＭＳ Ｐゴシック" charset="0"/>
              </a:defRPr>
            </a:lvl1pPr>
            <a:lvl2pPr marL="742950" indent="-285750" algn="l" defTabSz="457200" rtl="0" eaLnBrk="1" fontAlgn="base" hangingPunct="1">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1" fontAlgn="base" hangingPunct="1">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1" fontAlgn="base" hangingPunct="1">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1" fontAlgn="base" hangingPunct="1">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600"/>
              </a:spcBef>
              <a:spcAft>
                <a:spcPts val="600"/>
              </a:spcAft>
              <a:buFont typeface="Wingdings" panose="05000000000000000000" pitchFamily="2" charset="2"/>
              <a:buChar char="q"/>
              <a:defRPr/>
            </a:pPr>
            <a:r>
              <a:rPr lang="en-US" sz="2800" dirty="0">
                <a:ea typeface="MS PGothic"/>
              </a:rPr>
              <a:t>Edit program materials to include</a:t>
            </a:r>
            <a:endParaRPr lang="en-US" sz="2800" dirty="0"/>
          </a:p>
          <a:p>
            <a:pPr lvl="1">
              <a:spcBef>
                <a:spcPts val="600"/>
              </a:spcBef>
              <a:spcAft>
                <a:spcPts val="0"/>
              </a:spcAft>
              <a:buFont typeface="Wingdings" panose="05000000000000000000" pitchFamily="2" charset="2"/>
              <a:buChar char="ü"/>
              <a:defRPr/>
            </a:pPr>
            <a:r>
              <a:rPr lang="en-US" sz="1650" dirty="0">
                <a:ea typeface="MS PGothic"/>
              </a:rPr>
              <a:t>Available arts categories for participation  </a:t>
            </a:r>
            <a:endParaRPr lang="en-US" sz="1650" dirty="0">
              <a:cs typeface="Calibri"/>
            </a:endParaRPr>
          </a:p>
          <a:p>
            <a:pPr lvl="1">
              <a:spcBef>
                <a:spcPts val="600"/>
              </a:spcBef>
              <a:spcAft>
                <a:spcPts val="0"/>
              </a:spcAft>
              <a:buFont typeface="Wingdings" panose="05000000000000000000" pitchFamily="2" charset="2"/>
              <a:buChar char="ü"/>
              <a:defRPr/>
            </a:pPr>
            <a:r>
              <a:rPr lang="en-US" sz="1650" dirty="0"/>
              <a:t>Program deadlines</a:t>
            </a:r>
          </a:p>
          <a:p>
            <a:pPr lvl="1">
              <a:spcBef>
                <a:spcPts val="600"/>
              </a:spcBef>
              <a:spcAft>
                <a:spcPts val="0"/>
              </a:spcAft>
              <a:buFont typeface="Wingdings" panose="05000000000000000000" pitchFamily="2" charset="2"/>
              <a:buChar char="ü"/>
              <a:defRPr/>
            </a:pPr>
            <a:r>
              <a:rPr lang="en-US" sz="1650" dirty="0"/>
              <a:t>Directions for submitting entries</a:t>
            </a:r>
          </a:p>
          <a:p>
            <a:pPr>
              <a:spcBef>
                <a:spcPts val="600"/>
              </a:spcBef>
              <a:spcAft>
                <a:spcPts val="600"/>
              </a:spcAft>
              <a:buFont typeface="Wingdings" panose="05000000000000000000" pitchFamily="2" charset="2"/>
              <a:buChar char="q"/>
              <a:defRPr/>
            </a:pPr>
            <a:r>
              <a:rPr lang="en-US" sz="2800" dirty="0"/>
              <a:t>Distribute to program participants</a:t>
            </a:r>
          </a:p>
          <a:p>
            <a:pPr lvl="1">
              <a:spcBef>
                <a:spcPts val="600"/>
              </a:spcBef>
              <a:spcAft>
                <a:spcPts val="600"/>
              </a:spcAft>
              <a:buFont typeface="Wingdings" panose="05000000000000000000" pitchFamily="2" charset="2"/>
              <a:buChar char="ü"/>
              <a:defRPr/>
            </a:pPr>
            <a:r>
              <a:rPr lang="en-US" sz="2400" dirty="0">
                <a:ea typeface="MS PGothic"/>
              </a:rPr>
              <a:t>Student Entry Forms</a:t>
            </a:r>
          </a:p>
          <a:p>
            <a:pPr lvl="1">
              <a:spcBef>
                <a:spcPts val="600"/>
              </a:spcBef>
              <a:spcAft>
                <a:spcPts val="600"/>
              </a:spcAft>
              <a:buFont typeface="Wingdings" panose="05000000000000000000" pitchFamily="2" charset="2"/>
              <a:buChar char="ü"/>
              <a:defRPr/>
            </a:pPr>
            <a:r>
              <a:rPr lang="en-US" sz="2400" dirty="0">
                <a:ea typeface="MS PGothic"/>
              </a:rPr>
              <a:t>Category Rules</a:t>
            </a:r>
          </a:p>
          <a:p>
            <a:pPr lvl="1">
              <a:spcBef>
                <a:spcPts val="600"/>
              </a:spcBef>
              <a:spcAft>
                <a:spcPts val="600"/>
              </a:spcAft>
              <a:buFont typeface="Wingdings" panose="05000000000000000000" pitchFamily="2" charset="2"/>
              <a:buChar char="ü"/>
              <a:defRPr/>
            </a:pPr>
            <a:endParaRPr lang="en-US" sz="2400" dirty="0">
              <a:ea typeface="MS PGothic"/>
              <a:cs typeface="Calibri"/>
            </a:endParaRPr>
          </a:p>
        </p:txBody>
      </p:sp>
    </p:spTree>
    <p:extLst>
      <p:ext uri="{BB962C8B-B14F-4D97-AF65-F5344CB8AC3E}">
        <p14:creationId xmlns:p14="http://schemas.microsoft.com/office/powerpoint/2010/main" val="41091180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A8A50C0F-6944-4577-8662-488A3353852F}"/>
              </a:ext>
            </a:extLst>
          </p:cNvPr>
          <p:cNvGrpSpPr/>
          <p:nvPr/>
        </p:nvGrpSpPr>
        <p:grpSpPr>
          <a:xfrm>
            <a:off x="0" y="5799682"/>
            <a:ext cx="9144000" cy="990585"/>
            <a:chOff x="0" y="5799682"/>
            <a:chExt cx="9144000" cy="990585"/>
          </a:xfrm>
        </p:grpSpPr>
        <p:sp>
          <p:nvSpPr>
            <p:cNvPr id="4" name="Rectangle 3">
              <a:extLst>
                <a:ext uri="{FF2B5EF4-FFF2-40B4-BE49-F238E27FC236}">
                  <a16:creationId xmlns:a16="http://schemas.microsoft.com/office/drawing/2014/main" id="{C37BCEA0-FF99-4A71-B61A-0C9262437811}"/>
                </a:ext>
              </a:extLst>
            </p:cNvPr>
            <p:cNvSpPr/>
            <p:nvPr/>
          </p:nvSpPr>
          <p:spPr>
            <a:xfrm>
              <a:off x="101600" y="5935134"/>
              <a:ext cx="3581399" cy="855133"/>
            </a:xfrm>
            <a:prstGeom prst="rect">
              <a:avLst/>
            </a:prstGeom>
            <a:solidFill>
              <a:srgbClr val="A93839"/>
            </a:solidFill>
            <a:ln>
              <a:solidFill>
                <a:srgbClr val="AA383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Flowchart: Connector 12">
              <a:extLst>
                <a:ext uri="{FF2B5EF4-FFF2-40B4-BE49-F238E27FC236}">
                  <a16:creationId xmlns:a16="http://schemas.microsoft.com/office/drawing/2014/main" id="{F19F3316-CFB6-4FFC-B3FA-71C4FAE02BCE}"/>
                </a:ext>
              </a:extLst>
            </p:cNvPr>
            <p:cNvSpPr/>
            <p:nvPr/>
          </p:nvSpPr>
          <p:spPr>
            <a:xfrm>
              <a:off x="160322" y="6002866"/>
              <a:ext cx="804333" cy="711200"/>
            </a:xfrm>
            <a:prstGeom prst="flowChartConnector">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BAE00CF7-A219-4592-95EE-5BB7E07F51D5}"/>
                </a:ext>
              </a:extLst>
            </p:cNvPr>
            <p:cNvPicPr>
              <a:picLocks noChangeAspect="1"/>
            </p:cNvPicPr>
            <p:nvPr/>
          </p:nvPicPr>
          <p:blipFill>
            <a:blip r:embed="rId3"/>
            <a:stretch>
              <a:fillRect/>
            </a:stretch>
          </p:blipFill>
          <p:spPr>
            <a:xfrm>
              <a:off x="270932" y="6121382"/>
              <a:ext cx="583112" cy="474167"/>
            </a:xfrm>
            <a:prstGeom prst="rect">
              <a:avLst/>
            </a:prstGeom>
          </p:spPr>
        </p:pic>
        <p:sp>
          <p:nvSpPr>
            <p:cNvPr id="20" name="Rectangle 19">
              <a:extLst>
                <a:ext uri="{FF2B5EF4-FFF2-40B4-BE49-F238E27FC236}">
                  <a16:creationId xmlns:a16="http://schemas.microsoft.com/office/drawing/2014/main" id="{3A438FA9-68A1-4A84-9CA1-D433D092064D}"/>
                </a:ext>
              </a:extLst>
            </p:cNvPr>
            <p:cNvSpPr/>
            <p:nvPr/>
          </p:nvSpPr>
          <p:spPr>
            <a:xfrm>
              <a:off x="0" y="5799682"/>
              <a:ext cx="9144000" cy="84667"/>
            </a:xfrm>
            <a:prstGeom prst="rect">
              <a:avLst/>
            </a:prstGeom>
            <a:solidFill>
              <a:srgbClr val="A93839"/>
            </a:solidFill>
            <a:ln>
              <a:solidFill>
                <a:srgbClr val="AA383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itle 1">
            <a:extLst>
              <a:ext uri="{FF2B5EF4-FFF2-40B4-BE49-F238E27FC236}">
                <a16:creationId xmlns:a16="http://schemas.microsoft.com/office/drawing/2014/main" id="{55C53E05-5465-4FD1-8106-50502F878523}"/>
              </a:ext>
            </a:extLst>
          </p:cNvPr>
          <p:cNvSpPr>
            <a:spLocks noGrp="1"/>
          </p:cNvSpPr>
          <p:nvPr>
            <p:ph type="title"/>
          </p:nvPr>
        </p:nvSpPr>
        <p:spPr>
          <a:xfrm>
            <a:off x="627063" y="179388"/>
            <a:ext cx="8516937" cy="747712"/>
          </a:xfrm>
        </p:spPr>
        <p:txBody>
          <a:bodyPr/>
          <a:lstStyle/>
          <a:p>
            <a:pPr algn="l"/>
            <a:r>
              <a:rPr lang="en-US" altLang="en-US" sz="4000" dirty="0"/>
              <a:t>Entry Form</a:t>
            </a:r>
          </a:p>
        </p:txBody>
      </p:sp>
      <p:sp>
        <p:nvSpPr>
          <p:cNvPr id="9" name="TextBox 7">
            <a:extLst>
              <a:ext uri="{FF2B5EF4-FFF2-40B4-BE49-F238E27FC236}">
                <a16:creationId xmlns:a16="http://schemas.microsoft.com/office/drawing/2014/main" id="{BEC5F2A4-A453-4CB6-9B11-434F66F112FE}"/>
              </a:ext>
            </a:extLst>
          </p:cNvPr>
          <p:cNvSpPr txBox="1">
            <a:spLocks noChangeArrowheads="1"/>
          </p:cNvSpPr>
          <p:nvPr/>
        </p:nvSpPr>
        <p:spPr bwMode="auto">
          <a:xfrm>
            <a:off x="484188" y="1047750"/>
            <a:ext cx="31956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n-US" altLang="en-US"/>
              <a:t>Complete before distribution - &gt;</a:t>
            </a:r>
          </a:p>
        </p:txBody>
      </p:sp>
      <p:sp>
        <p:nvSpPr>
          <p:cNvPr id="11" name="TextBox 8">
            <a:extLst>
              <a:ext uri="{FF2B5EF4-FFF2-40B4-BE49-F238E27FC236}">
                <a16:creationId xmlns:a16="http://schemas.microsoft.com/office/drawing/2014/main" id="{8C1CD458-7401-4188-BBB3-5E1E5E0F24F0}"/>
              </a:ext>
            </a:extLst>
          </p:cNvPr>
          <p:cNvSpPr txBox="1">
            <a:spLocks noChangeArrowheads="1"/>
          </p:cNvSpPr>
          <p:nvPr/>
        </p:nvSpPr>
        <p:spPr bwMode="auto">
          <a:xfrm>
            <a:off x="1263650" y="1893888"/>
            <a:ext cx="23796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n-US" altLang="en-US"/>
              <a:t>Student Information - &gt;</a:t>
            </a:r>
          </a:p>
        </p:txBody>
      </p:sp>
      <p:sp>
        <p:nvSpPr>
          <p:cNvPr id="12" name="TextBox 9">
            <a:extLst>
              <a:ext uri="{FF2B5EF4-FFF2-40B4-BE49-F238E27FC236}">
                <a16:creationId xmlns:a16="http://schemas.microsoft.com/office/drawing/2014/main" id="{3E422050-9AFB-43E9-B470-035E8B7581A4}"/>
              </a:ext>
            </a:extLst>
          </p:cNvPr>
          <p:cNvSpPr txBox="1">
            <a:spLocks noChangeArrowheads="1"/>
          </p:cNvSpPr>
          <p:nvPr/>
        </p:nvSpPr>
        <p:spPr bwMode="auto">
          <a:xfrm>
            <a:off x="555625" y="3062288"/>
            <a:ext cx="31242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n-US" altLang="en-US"/>
              <a:t>Student &amp; Parent Signatures - &gt;</a:t>
            </a:r>
          </a:p>
        </p:txBody>
      </p:sp>
      <p:sp>
        <p:nvSpPr>
          <p:cNvPr id="15" name="TextBox 10">
            <a:extLst>
              <a:ext uri="{FF2B5EF4-FFF2-40B4-BE49-F238E27FC236}">
                <a16:creationId xmlns:a16="http://schemas.microsoft.com/office/drawing/2014/main" id="{05DAB735-EBF7-466B-9125-8B09D1884D3F}"/>
              </a:ext>
            </a:extLst>
          </p:cNvPr>
          <p:cNvSpPr txBox="1">
            <a:spLocks noChangeArrowheads="1"/>
          </p:cNvSpPr>
          <p:nvPr/>
        </p:nvSpPr>
        <p:spPr bwMode="auto">
          <a:xfrm>
            <a:off x="249238" y="3508375"/>
            <a:ext cx="34305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n-US" altLang="en-US"/>
              <a:t>Submission Category &amp; Division - &gt;</a:t>
            </a:r>
          </a:p>
        </p:txBody>
      </p:sp>
      <p:sp>
        <p:nvSpPr>
          <p:cNvPr id="16" name="TextBox 11">
            <a:extLst>
              <a:ext uri="{FF2B5EF4-FFF2-40B4-BE49-F238E27FC236}">
                <a16:creationId xmlns:a16="http://schemas.microsoft.com/office/drawing/2014/main" id="{D462CCE6-BBF3-4249-80D8-215D4A1F607D}"/>
              </a:ext>
            </a:extLst>
          </p:cNvPr>
          <p:cNvSpPr txBox="1">
            <a:spLocks noChangeArrowheads="1"/>
          </p:cNvSpPr>
          <p:nvPr/>
        </p:nvSpPr>
        <p:spPr bwMode="auto">
          <a:xfrm>
            <a:off x="495300" y="4462463"/>
            <a:ext cx="31480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n-US" altLang="en-US"/>
              <a:t>Title &amp; Details of Submission - &gt;</a:t>
            </a:r>
          </a:p>
        </p:txBody>
      </p:sp>
      <p:sp>
        <p:nvSpPr>
          <p:cNvPr id="17" name="TextBox 12">
            <a:extLst>
              <a:ext uri="{FF2B5EF4-FFF2-40B4-BE49-F238E27FC236}">
                <a16:creationId xmlns:a16="http://schemas.microsoft.com/office/drawing/2014/main" id="{594DBB71-7786-4E07-A2F9-73A6F73E2813}"/>
              </a:ext>
            </a:extLst>
          </p:cNvPr>
          <p:cNvSpPr txBox="1">
            <a:spLocks noChangeArrowheads="1"/>
          </p:cNvSpPr>
          <p:nvPr/>
        </p:nvSpPr>
        <p:spPr bwMode="auto">
          <a:xfrm>
            <a:off x="1631950" y="4932363"/>
            <a:ext cx="20113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n-US" altLang="en-US"/>
              <a:t>Artist Statement - &gt;</a:t>
            </a:r>
          </a:p>
        </p:txBody>
      </p:sp>
      <p:pic>
        <p:nvPicPr>
          <p:cNvPr id="3" name="Picture 2">
            <a:extLst>
              <a:ext uri="{FF2B5EF4-FFF2-40B4-BE49-F238E27FC236}">
                <a16:creationId xmlns:a16="http://schemas.microsoft.com/office/drawing/2014/main" id="{7E482A0B-E0D0-4732-BDDE-88451B61F593}"/>
              </a:ext>
            </a:extLst>
          </p:cNvPr>
          <p:cNvPicPr>
            <a:picLocks noChangeAspect="1"/>
          </p:cNvPicPr>
          <p:nvPr/>
        </p:nvPicPr>
        <p:blipFill rotWithShape="1">
          <a:blip r:embed="rId4"/>
          <a:srcRect l="2068" b="583"/>
          <a:stretch/>
        </p:blipFill>
        <p:spPr>
          <a:xfrm>
            <a:off x="4023360" y="416180"/>
            <a:ext cx="4644798" cy="6179370"/>
          </a:xfrm>
          <a:prstGeom prst="rect">
            <a:avLst/>
          </a:prstGeom>
          <a:effectLst>
            <a:outerShdw blurRad="50800" dist="38100" dir="13500000" algn="br" rotWithShape="0">
              <a:prstClr val="black">
                <a:alpha val="40000"/>
              </a:prstClr>
            </a:outerShdw>
          </a:effectLst>
        </p:spPr>
      </p:pic>
    </p:spTree>
    <p:extLst>
      <p:ext uri="{BB962C8B-B14F-4D97-AF65-F5344CB8AC3E}">
        <p14:creationId xmlns:p14="http://schemas.microsoft.com/office/powerpoint/2010/main" val="195056130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F98258B93FCEE4993C995C620A89AC8" ma:contentTypeVersion="16" ma:contentTypeDescription="Create a new document." ma:contentTypeScope="" ma:versionID="b79fce0339a6cfe955f4ddba8f16d1a7">
  <xsd:schema xmlns:xsd="http://www.w3.org/2001/XMLSchema" xmlns:xs="http://www.w3.org/2001/XMLSchema" xmlns:p="http://schemas.microsoft.com/office/2006/metadata/properties" xmlns:ns2="c6c81991-3a8b-4a2f-8052-6bb3f12e11d2" xmlns:ns3="bf9d26b8-21ef-44a3-889c-5aacff9d8d22" targetNamespace="http://schemas.microsoft.com/office/2006/metadata/properties" ma:root="true" ma:fieldsID="32b65314dba8618343fa60aa9cc51c99" ns2:_="" ns3:_="">
    <xsd:import namespace="c6c81991-3a8b-4a2f-8052-6bb3f12e11d2"/>
    <xsd:import namespace="bf9d26b8-21ef-44a3-889c-5aacff9d8d22"/>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KeyPoints" minOccurs="0"/>
                <xsd:element ref="ns2:MediaServiceKeyPoints" minOccurs="0"/>
                <xsd:element ref="ns2:MediaServiceGenerationTime" minOccurs="0"/>
                <xsd:element ref="ns2:MediaServiceEventHashCode" minOccurs="0"/>
                <xsd:element ref="ns2:MediaServiceOCR" minOccurs="0"/>
                <xsd:element ref="ns3:SharedWithUsers" minOccurs="0"/>
                <xsd:element ref="ns3:SharedWithDetails" minOccurs="0"/>
                <xsd:element ref="ns2:MediaLengthInSeconds" minOccurs="0"/>
                <xsd:element ref="ns2:MediaServiceLocation"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6c81991-3a8b-4a2f-8052-6bb3f12e11d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LengthInSeconds" ma:index="18" nillable="true" ma:displayName="Length (seconds)" ma:internalName="MediaLengthInSeconds" ma:readOnly="true">
      <xsd:simpleType>
        <xsd:restriction base="dms:Unknown"/>
      </xsd:simpleType>
    </xsd:element>
    <xsd:element name="MediaServiceLocation" ma:index="19" nillable="true" ma:displayName="Location" ma:internalName="MediaServiceLocation"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a165a80f-5fd6-4d60-9a79-179c875665b0"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bf9d26b8-21ef-44a3-889c-5aacff9d8d22"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1bbe6102-5260-4501-a7fe-51c04974ee19}" ma:internalName="TaxCatchAll" ma:showField="CatchAllData" ma:web="bf9d26b8-21ef-44a3-889c-5aacff9d8d2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c6c81991-3a8b-4a2f-8052-6bb3f12e11d2">
      <Terms xmlns="http://schemas.microsoft.com/office/infopath/2007/PartnerControls"/>
    </lcf76f155ced4ddcb4097134ff3c332f>
    <TaxCatchAll xmlns="bf9d26b8-21ef-44a3-889c-5aacff9d8d22" xsi:nil="true"/>
  </documentManagement>
</p:properties>
</file>

<file path=customXml/itemProps1.xml><?xml version="1.0" encoding="utf-8"?>
<ds:datastoreItem xmlns:ds="http://schemas.openxmlformats.org/officeDocument/2006/customXml" ds:itemID="{BE3B1BA8-8943-492D-963C-2B97576336A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6c81991-3a8b-4a2f-8052-6bb3f12e11d2"/>
    <ds:schemaRef ds:uri="bf9d26b8-21ef-44a3-889c-5aacff9d8d2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AE3E278-DCD8-4066-8BD7-553D0C211243}">
  <ds:schemaRefs>
    <ds:schemaRef ds:uri="http://schemas.microsoft.com/sharepoint/v3/contenttype/forms"/>
  </ds:schemaRefs>
</ds:datastoreItem>
</file>

<file path=customXml/itemProps3.xml><?xml version="1.0" encoding="utf-8"?>
<ds:datastoreItem xmlns:ds="http://schemas.openxmlformats.org/officeDocument/2006/customXml" ds:itemID="{82424630-ED01-4ADB-9401-2F3F2AD91ED5}">
  <ds:schemaRefs>
    <ds:schemaRef ds:uri="http://schemas.microsoft.com/office/2006/documentManagement/types"/>
    <ds:schemaRef ds:uri="http://purl.org/dc/elements/1.1/"/>
    <ds:schemaRef ds:uri="http://www.w3.org/XML/1998/namespace"/>
    <ds:schemaRef ds:uri="http://purl.org/dc/terms/"/>
    <ds:schemaRef ds:uri="http://purl.org/dc/dcmitype/"/>
    <ds:schemaRef ds:uri="bf9d26b8-21ef-44a3-889c-5aacff9d8d22"/>
    <ds:schemaRef ds:uri="http://schemas.microsoft.com/office/infopath/2007/PartnerControls"/>
    <ds:schemaRef ds:uri="http://schemas.openxmlformats.org/package/2006/metadata/core-properties"/>
    <ds:schemaRef ds:uri="c6c81991-3a8b-4a2f-8052-6bb3f12e11d2"/>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
  <TotalTime>8686</TotalTime>
  <Words>3238</Words>
  <Application>Microsoft Office PowerPoint</Application>
  <PresentationFormat>On-screen Show (4:3)</PresentationFormat>
  <Paragraphs>241</Paragraphs>
  <Slides>25</Slides>
  <Notes>22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25</vt:i4>
      </vt:variant>
    </vt:vector>
  </HeadingPairs>
  <TitlesOfParts>
    <vt:vector size="32" baseType="lpstr">
      <vt:lpstr>Arial</vt:lpstr>
      <vt:lpstr>Bradley Hand ITC</vt:lpstr>
      <vt:lpstr>Calibri</vt:lpstr>
      <vt:lpstr>Cambria</vt:lpstr>
      <vt:lpstr>myriad-pro</vt:lpstr>
      <vt:lpstr>Wingdings</vt:lpstr>
      <vt:lpstr>Office Theme</vt:lpstr>
      <vt:lpstr>PowerPoint Presentation</vt:lpstr>
      <vt:lpstr>PowerPoint Presentation</vt:lpstr>
      <vt:lpstr>PowerPoint Presentation</vt:lpstr>
      <vt:lpstr>PowerPoint Presentation</vt:lpstr>
      <vt:lpstr>Reflections Program Theme</vt:lpstr>
      <vt:lpstr>1. Register, Connect, Recruit</vt:lpstr>
      <vt:lpstr>PowerPoint Presentation</vt:lpstr>
      <vt:lpstr>Step 2. Customize and Distribute</vt:lpstr>
      <vt:lpstr>Entry Form</vt:lpstr>
      <vt:lpstr>Step 3. Coordinate Judging</vt:lpstr>
      <vt:lpstr>LAPTA Reflections Timeline</vt:lpstr>
      <vt:lpstr>PowerPoint Presentation</vt:lpstr>
      <vt:lpstr>PowerPoint Presentation</vt:lpstr>
      <vt:lpstr>Category and Division Overview </vt:lpstr>
      <vt:lpstr>Dance Choreography</vt:lpstr>
      <vt:lpstr>Film Production</vt:lpstr>
      <vt:lpstr>Literature</vt:lpstr>
      <vt:lpstr>Music Composition</vt:lpstr>
      <vt:lpstr>Photography</vt:lpstr>
      <vt:lpstr>Visual Arts</vt:lpstr>
      <vt:lpstr>Special Artist Division</vt:lpstr>
      <vt:lpstr>Step 4. Advancing and Celebrating Your Students</vt:lpstr>
      <vt:lpstr>PowerPoint Presentation</vt:lpstr>
      <vt:lpstr>Don’t Forget to Wrap Up!</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System Administrator</dc:creator>
  <cp:lastModifiedBy>Beth Maillho</cp:lastModifiedBy>
  <cp:revision>391</cp:revision>
  <cp:lastPrinted>2018-01-31T16:20:49Z</cp:lastPrinted>
  <dcterms:created xsi:type="dcterms:W3CDTF">2011-03-04T14:38:21Z</dcterms:created>
  <dcterms:modified xsi:type="dcterms:W3CDTF">2023-08-08T19:19:38Z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r8>5844400</vt:r8>
  </property>
  <property fmtid="{D5CDD505-2E9C-101B-9397-08002B2CF9AE}" pid="3" name="ContentTypeId">
    <vt:lpwstr>0x0101005F98258B93FCEE4993C995C620A89AC8</vt:lpwstr>
  </property>
  <property fmtid="{D5CDD505-2E9C-101B-9397-08002B2CF9AE}" pid="4" name="MediaServiceImageTags">
    <vt:lpwstr/>
  </property>
</Properties>
</file>