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9" r:id="rId4"/>
    <p:sldId id="257" r:id="rId5"/>
    <p:sldId id="260" r:id="rId6"/>
    <p:sldId id="265" r:id="rId7"/>
    <p:sldId id="297" r:id="rId8"/>
    <p:sldId id="300" r:id="rId9"/>
    <p:sldId id="284" r:id="rId10"/>
    <p:sldId id="301" r:id="rId11"/>
    <p:sldId id="273" r:id="rId12"/>
    <p:sldId id="296" r:id="rId13"/>
    <p:sldId id="298" r:id="rId14"/>
    <p:sldId id="261" r:id="rId15"/>
    <p:sldId id="299" r:id="rId16"/>
    <p:sldId id="264" r:id="rId17"/>
    <p:sldId id="285" r:id="rId18"/>
    <p:sldId id="302" r:id="rId19"/>
    <p:sldId id="303" r:id="rId20"/>
    <p:sldId id="290" r:id="rId21"/>
    <p:sldId id="291" r:id="rId22"/>
    <p:sldId id="292" r:id="rId23"/>
    <p:sldId id="293" r:id="rId24"/>
    <p:sldId id="294" r:id="rId25"/>
    <p:sldId id="295" r:id="rId26"/>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D884F-4DA4-4E20-8A14-BE19A57985E5}">
          <p14:sldIdLst>
            <p14:sldId id="256"/>
            <p14:sldId id="278"/>
            <p14:sldId id="259"/>
            <p14:sldId id="257"/>
            <p14:sldId id="260"/>
            <p14:sldId id="265"/>
            <p14:sldId id="297"/>
            <p14:sldId id="300"/>
            <p14:sldId id="284"/>
            <p14:sldId id="301"/>
            <p14:sldId id="273"/>
            <p14:sldId id="296"/>
            <p14:sldId id="298"/>
            <p14:sldId id="261"/>
            <p14:sldId id="299"/>
            <p14:sldId id="264"/>
            <p14:sldId id="285"/>
            <p14:sldId id="302"/>
            <p14:sldId id="303"/>
            <p14:sldId id="290"/>
            <p14:sldId id="291"/>
            <p14:sldId id="292"/>
            <p14:sldId id="293"/>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B4838D7-8EAF-4FC2-B855-9CE87584C67B}" type="datetimeFigureOut">
              <a:rPr lang="en-US" smtClean="0"/>
              <a:t>9/20/2022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838D7-8EAF-4FC2-B855-9CE87584C67B}" type="datetimeFigureOut">
              <a:rPr lang="en-US" smtClean="0"/>
              <a:t>9/20/2022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ouisianapta.org/activeaffiliati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louisianapta.org/submit-du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350982" y="1801091"/>
            <a:ext cx="11841018" cy="2757719"/>
          </a:xfrm>
          <a:solidFill>
            <a:srgbClr val="1A3E6F"/>
          </a:solidFill>
        </p:spPr>
        <p:txBody>
          <a:bodyPr>
            <a:normAutofit/>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300" dirty="0">
                <a:solidFill>
                  <a:srgbClr val="1A3E6F"/>
                </a:solidFill>
                <a:latin typeface="Josefin Sans" panose="00000500000000000000" pitchFamily="2" charset="0"/>
              </a:rPr>
              <a:t>PTA Leadership Training</a:t>
            </a:r>
            <a:br>
              <a:rPr lang="en-US" sz="11100" dirty="0">
                <a:solidFill>
                  <a:schemeClr val="bg1"/>
                </a:solidFill>
                <a:latin typeface="Josefin Sans" panose="00000500000000000000" pitchFamily="2" charset="0"/>
              </a:rPr>
            </a:br>
            <a:r>
              <a:rPr lang="en-US" sz="11100" dirty="0">
                <a:solidFill>
                  <a:schemeClr val="bg1"/>
                </a:solidFill>
                <a:latin typeface="Josefin Sans" panose="00000500000000000000" pitchFamily="2" charset="0"/>
              </a:rPr>
              <a:t>Membership</a:t>
            </a: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LouisianaPTA.org/membership</a:t>
            </a:r>
          </a:p>
          <a:p>
            <a:r>
              <a:rPr lang="en-US" sz="3200" dirty="0">
                <a:solidFill>
                  <a:srgbClr val="1A3E6F"/>
                </a:solidFill>
                <a:latin typeface="Atkinson Hyperlegible" pitchFamily="50" charset="0"/>
              </a:rPr>
              <a:t>Membership@LouisianaPTA.org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67855"/>
            <a:ext cx="6921585" cy="757381"/>
          </a:xfrm>
        </p:spPr>
        <p:txBody>
          <a:bodyPr>
            <a:normAutofit fontScale="90000"/>
          </a:bodyPr>
          <a:lstStyle/>
          <a:p>
            <a:r>
              <a:rPr lang="en-US" sz="3600" b="1" dirty="0">
                <a:solidFill>
                  <a:srgbClr val="1A3E6F"/>
                </a:solidFill>
                <a:latin typeface="Josefin Sans" pitchFamily="2" charset="0"/>
              </a:rPr>
              <a:t>Submitting Membership Reports</a:t>
            </a:r>
            <a:endParaRPr lang="en-US" sz="3600" dirty="0">
              <a:solidFill>
                <a:srgbClr val="1A3E6F"/>
              </a:solidFill>
              <a:latin typeface="Josefin Sans"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914400"/>
            <a:ext cx="6435968" cy="555930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6400" dirty="0">
              <a:effectLst/>
              <a:latin typeface="Atkinson Hyperlegible" pitchFamily="2" charset="0"/>
              <a:ea typeface="Calibri" panose="020F0502020204030204" pitchFamily="34" charset="0"/>
            </a:endParaRPr>
          </a:p>
          <a:p>
            <a:pPr>
              <a:spcBef>
                <a:spcPts val="0"/>
              </a:spcBef>
            </a:pPr>
            <a:r>
              <a:rPr lang="en-US" sz="6400" dirty="0">
                <a:effectLst/>
                <a:latin typeface="Atkinson Hyperlegible" pitchFamily="2" charset="0"/>
                <a:ea typeface="Calibri" panose="020F0502020204030204" pitchFamily="34" charset="0"/>
              </a:rPr>
              <a:t>Download the Excel spreadsheet called “</a:t>
            </a:r>
            <a:r>
              <a:rPr lang="en-US" sz="6400" dirty="0">
                <a:solidFill>
                  <a:srgbClr val="000000"/>
                </a:solidFill>
                <a:effectLst/>
                <a:latin typeface="Atkinson Hyperlegible" pitchFamily="2" charset="0"/>
                <a:ea typeface="Calibri" panose="020F0502020204030204" pitchFamily="34" charset="0"/>
              </a:rPr>
              <a:t>LAPTA Local PTA Membership Report” by going online to </a:t>
            </a:r>
            <a:r>
              <a:rPr lang="en-US" sz="6400" u="sng" dirty="0">
                <a:solidFill>
                  <a:srgbClr val="0563C1"/>
                </a:solidFill>
                <a:effectLst/>
                <a:latin typeface="Atkinson Hyperlegible" pitchFamily="2" charset="0"/>
                <a:ea typeface="Calibri" panose="020F0502020204030204" pitchFamily="34" charset="0"/>
                <a:hlinkClick r:id="rId2"/>
              </a:rPr>
              <a:t>LouisianaPTA.org/membership</a:t>
            </a:r>
            <a:r>
              <a:rPr lang="en-US" sz="6400" dirty="0">
                <a:solidFill>
                  <a:srgbClr val="000000"/>
                </a:solidFill>
                <a:effectLst/>
                <a:latin typeface="Atkinson Hyperlegible" pitchFamily="2" charset="0"/>
                <a:ea typeface="Calibri" panose="020F0502020204030204" pitchFamily="34" charset="0"/>
              </a:rPr>
              <a:t>.  This is the format used for Membership Reports. </a:t>
            </a:r>
            <a:r>
              <a:rPr lang="en-US" sz="6400" i="1" dirty="0">
                <a:solidFill>
                  <a:srgbClr val="000000"/>
                </a:solidFill>
                <a:effectLst/>
                <a:highlight>
                  <a:srgbClr val="FFFF00"/>
                </a:highlight>
                <a:latin typeface="Atkinson Hyperlegible" pitchFamily="2" charset="0"/>
                <a:ea typeface="Calibri" panose="020F0502020204030204" pitchFamily="34" charset="0"/>
              </a:rPr>
              <a:t>See right</a:t>
            </a:r>
            <a:r>
              <a:rPr lang="en-US" sz="6400" i="1" dirty="0">
                <a:solidFill>
                  <a:srgbClr val="000000"/>
                </a:solidFill>
                <a:effectLst/>
                <a:latin typeface="Atkinson Hyperlegible" pitchFamily="2" charset="0"/>
                <a:ea typeface="Calibri" panose="020F0502020204030204" pitchFamily="34" charset="0"/>
              </a:rPr>
              <a:t>.</a:t>
            </a:r>
            <a:r>
              <a:rPr lang="en-US" sz="6400" dirty="0">
                <a:solidFill>
                  <a:srgbClr val="000000"/>
                </a:solidFill>
                <a:effectLst/>
                <a:latin typeface="Atkinson Hyperlegible" pitchFamily="2" charset="0"/>
                <a:ea typeface="Calibri" panose="020F0502020204030204" pitchFamily="34" charset="0"/>
              </a:rPr>
              <a:t> </a:t>
            </a:r>
          </a:p>
          <a:p>
            <a:pPr algn="just">
              <a:spcBef>
                <a:spcPts val="0"/>
              </a:spcBef>
            </a:pPr>
            <a:endParaRPr lang="en-US" sz="6400" dirty="0">
              <a:solidFill>
                <a:srgbClr val="000000"/>
              </a:solidFill>
              <a:latin typeface="Atkinson Hyperlegible" pitchFamily="2" charset="0"/>
              <a:ea typeface="Calibri" panose="020F0502020204030204" pitchFamily="34" charset="0"/>
            </a:endParaRPr>
          </a:p>
          <a:p>
            <a:pPr>
              <a:spcBef>
                <a:spcPts val="0"/>
              </a:spcBef>
            </a:pPr>
            <a:r>
              <a:rPr lang="en-US" sz="6400" dirty="0">
                <a:solidFill>
                  <a:srgbClr val="000000"/>
                </a:solidFill>
                <a:effectLst/>
                <a:latin typeface="Atkinson Hyperlegible" pitchFamily="2" charset="0"/>
                <a:ea typeface="Calibri" panose="020F0502020204030204" pitchFamily="34" charset="0"/>
              </a:rPr>
              <a:t>Rename the file with the [PTA name] Member Report [date]. In the spreadsheet, enter the information in the top section and then last name, first name, and email for every member into the spreadsheet. After submitting dues, </a:t>
            </a:r>
            <a:r>
              <a:rPr lang="en-US" sz="6400" b="1" dirty="0">
                <a:solidFill>
                  <a:srgbClr val="000000"/>
                </a:solidFill>
                <a:effectLst/>
                <a:latin typeface="Atkinson Hyperlegible" pitchFamily="2" charset="0"/>
                <a:ea typeface="Calibri" panose="020F0502020204030204" pitchFamily="34" charset="0"/>
              </a:rPr>
              <a:t>email the Membership Report to </a:t>
            </a:r>
            <a:r>
              <a:rPr lang="en-US" sz="6400" b="1" dirty="0">
                <a:solidFill>
                  <a:srgbClr val="000000"/>
                </a:solidFill>
                <a:effectLst/>
                <a:latin typeface="Atkinson Hyperlegible" pitchFamily="2" charset="0"/>
                <a:ea typeface="Calibri" panose="020F0502020204030204" pitchFamily="34" charset="0"/>
                <a:hlinkClick r:id="rId2"/>
              </a:rPr>
              <a:t>office@LouisianaPTA.org</a:t>
            </a:r>
            <a:r>
              <a:rPr lang="en-US" sz="6400" b="1" dirty="0">
                <a:solidFill>
                  <a:srgbClr val="000000"/>
                </a:solidFill>
                <a:effectLst/>
                <a:latin typeface="Atkinson Hyperlegible" pitchFamily="2" charset="0"/>
                <a:ea typeface="Calibri" panose="020F0502020204030204" pitchFamily="34" charset="0"/>
              </a:rPr>
              <a:t>.</a:t>
            </a:r>
          </a:p>
          <a:p>
            <a:pPr algn="just">
              <a:spcBef>
                <a:spcPts val="0"/>
              </a:spcBef>
            </a:pPr>
            <a:endParaRPr lang="en-US" sz="6400" dirty="0">
              <a:effectLst/>
              <a:latin typeface="Atkinson Hyperlegible" pitchFamily="2" charset="0"/>
              <a:ea typeface="Calibri" panose="020F0502020204030204" pitchFamily="34" charset="0"/>
            </a:endParaRPr>
          </a:p>
          <a:p>
            <a:pPr algn="just">
              <a:spcBef>
                <a:spcPts val="0"/>
              </a:spcBef>
            </a:pPr>
            <a:r>
              <a:rPr lang="en-US" sz="6400" dirty="0">
                <a:solidFill>
                  <a:srgbClr val="000000"/>
                </a:solidFill>
                <a:effectLst/>
                <a:latin typeface="Atkinson Hyperlegible" pitchFamily="2" charset="0"/>
                <a:ea typeface="Calibri" panose="020F0502020204030204" pitchFamily="34" charset="0"/>
              </a:rPr>
              <a:t>Repeat the process above monthly. Memberships are good for one year, expiring on June 30. </a:t>
            </a:r>
          </a:p>
          <a:p>
            <a:pPr algn="just">
              <a:spcBef>
                <a:spcPts val="0"/>
              </a:spcBef>
            </a:pPr>
            <a:endParaRPr lang="en-US" sz="6400" dirty="0">
              <a:effectLst/>
              <a:latin typeface="Atkinson Hyperlegible" pitchFamily="2" charset="0"/>
              <a:ea typeface="Calibri" panose="020F0502020204030204" pitchFamily="34" charset="0"/>
            </a:endParaRPr>
          </a:p>
          <a:p>
            <a:pPr algn="just">
              <a:spcBef>
                <a:spcPts val="0"/>
              </a:spcBef>
            </a:pPr>
            <a:r>
              <a:rPr lang="en-US" sz="6400" dirty="0">
                <a:effectLst/>
                <a:latin typeface="Atkinson Hyperlegible" pitchFamily="2" charset="0"/>
                <a:ea typeface="Calibri" panose="020F0502020204030204" pitchFamily="34" charset="0"/>
              </a:rPr>
              <a:t>Send out a thank you note to all members by email or paper note at least monthly.</a:t>
            </a:r>
          </a:p>
          <a:p>
            <a:pPr algn="just">
              <a:spcBef>
                <a:spcPts val="0"/>
              </a:spcBef>
            </a:pPr>
            <a:endParaRPr lang="en-US" sz="6400" dirty="0">
              <a:latin typeface="Atkinson Hyperlegible" pitchFamily="2" charset="0"/>
              <a:ea typeface="Calibri" panose="020F0502020204030204" pitchFamily="34" charset="0"/>
            </a:endParaRPr>
          </a:p>
          <a:p>
            <a:pPr>
              <a:spcBef>
                <a:spcPts val="0"/>
              </a:spcBef>
            </a:pPr>
            <a:r>
              <a:rPr lang="en-US" sz="6400" dirty="0">
                <a:effectLst/>
                <a:latin typeface="Atkinson Hyperlegible" pitchFamily="2" charset="0"/>
                <a:ea typeface="Calibri" panose="020F0502020204030204" pitchFamily="34" charset="0"/>
              </a:rPr>
              <a:t>Include LouisianaPTA.org and PTA.org in your correspondence for members to check out. </a:t>
            </a:r>
            <a:endParaRPr lang="en-US" sz="1800" dirty="0">
              <a:latin typeface="Atkinson Hyperlegible" pitchFamily="2" charset="0"/>
            </a:endParaRPr>
          </a:p>
        </p:txBody>
      </p:sp>
      <p:graphicFrame>
        <p:nvGraphicFramePr>
          <p:cNvPr id="2" name="Table 1">
            <a:extLst>
              <a:ext uri="{FF2B5EF4-FFF2-40B4-BE49-F238E27FC236}">
                <a16:creationId xmlns:a16="http://schemas.microsoft.com/office/drawing/2014/main" id="{862830FD-8B71-EBDE-AB6C-45795F54362F}"/>
              </a:ext>
            </a:extLst>
          </p:cNvPr>
          <p:cNvGraphicFramePr>
            <a:graphicFrameLocks noGrp="1"/>
          </p:cNvGraphicFramePr>
          <p:nvPr/>
        </p:nvGraphicFramePr>
        <p:xfrm>
          <a:off x="7193924" y="1324932"/>
          <a:ext cx="4822129" cy="2985200"/>
        </p:xfrm>
        <a:graphic>
          <a:graphicData uri="http://schemas.openxmlformats.org/drawingml/2006/table">
            <a:tbl>
              <a:tblPr firstRow="1" firstCol="1" bandRow="1">
                <a:tableStyleId>{5C22544A-7EE6-4342-B048-85BDC9FD1C3A}</a:tableStyleId>
              </a:tblPr>
              <a:tblGrid>
                <a:gridCol w="898818">
                  <a:extLst>
                    <a:ext uri="{9D8B030D-6E8A-4147-A177-3AD203B41FA5}">
                      <a16:colId xmlns:a16="http://schemas.microsoft.com/office/drawing/2014/main" val="3528156064"/>
                    </a:ext>
                  </a:extLst>
                </a:gridCol>
                <a:gridCol w="162560">
                  <a:extLst>
                    <a:ext uri="{9D8B030D-6E8A-4147-A177-3AD203B41FA5}">
                      <a16:colId xmlns:a16="http://schemas.microsoft.com/office/drawing/2014/main" val="1272023350"/>
                    </a:ext>
                  </a:extLst>
                </a:gridCol>
                <a:gridCol w="990208">
                  <a:extLst>
                    <a:ext uri="{9D8B030D-6E8A-4147-A177-3AD203B41FA5}">
                      <a16:colId xmlns:a16="http://schemas.microsoft.com/office/drawing/2014/main" val="3087812403"/>
                    </a:ext>
                  </a:extLst>
                </a:gridCol>
                <a:gridCol w="2219540">
                  <a:extLst>
                    <a:ext uri="{9D8B030D-6E8A-4147-A177-3AD203B41FA5}">
                      <a16:colId xmlns:a16="http://schemas.microsoft.com/office/drawing/2014/main" val="839614712"/>
                    </a:ext>
                  </a:extLst>
                </a:gridCol>
                <a:gridCol w="551003">
                  <a:extLst>
                    <a:ext uri="{9D8B030D-6E8A-4147-A177-3AD203B41FA5}">
                      <a16:colId xmlns:a16="http://schemas.microsoft.com/office/drawing/2014/main" val="3425807359"/>
                    </a:ext>
                  </a:extLst>
                </a:gridCol>
              </a:tblGrid>
              <a:tr h="203691">
                <a:tc gridSpan="5">
                  <a:txBody>
                    <a:bodyPr/>
                    <a:lstStyle/>
                    <a:p>
                      <a:pPr marL="0" marR="0" algn="ctr">
                        <a:lnSpc>
                          <a:spcPct val="107000"/>
                        </a:lnSpc>
                        <a:spcBef>
                          <a:spcPts val="0"/>
                        </a:spcBef>
                        <a:spcAft>
                          <a:spcPts val="0"/>
                        </a:spcAft>
                      </a:pPr>
                      <a:r>
                        <a:rPr lang="en-US" sz="1400">
                          <a:effectLst/>
                        </a:rPr>
                        <a:t>LAPTA LOCAL UNIT MEMBERSHIP REPORT 2022-23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0165228"/>
                  </a:ext>
                </a:extLst>
              </a:tr>
              <a:tr h="160060">
                <a:tc gridSpan="5">
                  <a:txBody>
                    <a:bodyPr/>
                    <a:lstStyle/>
                    <a:p>
                      <a:pPr marL="0" marR="0" algn="ctr">
                        <a:lnSpc>
                          <a:spcPct val="107000"/>
                        </a:lnSpc>
                        <a:spcBef>
                          <a:spcPts val="0"/>
                        </a:spcBef>
                        <a:spcAft>
                          <a:spcPts val="0"/>
                        </a:spcAft>
                      </a:pPr>
                      <a:r>
                        <a:rPr lang="en-US" sz="1100">
                          <a:effectLst/>
                        </a:rPr>
                        <a:t>After submitting dues, email this Member Report to office@LouisianaPTA.org.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0578756"/>
                  </a:ext>
                </a:extLst>
              </a:tr>
              <a:tr h="160060">
                <a:tc>
                  <a:txBody>
                    <a:bodyPr/>
                    <a:lstStyle/>
                    <a:p>
                      <a:pPr marL="0" marR="0" algn="r">
                        <a:lnSpc>
                          <a:spcPct val="107000"/>
                        </a:lnSpc>
                        <a:spcBef>
                          <a:spcPts val="0"/>
                        </a:spcBef>
                        <a:spcAft>
                          <a:spcPts val="0"/>
                        </a:spcAft>
                      </a:pPr>
                      <a:r>
                        <a:rPr lang="en-US" sz="1100">
                          <a:effectLst/>
                        </a:rPr>
                        <a:t>PTA Name: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Today's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9478908"/>
                  </a:ext>
                </a:extLst>
              </a:tr>
              <a:tr h="160060">
                <a:tc>
                  <a:txBody>
                    <a:bodyPr/>
                    <a:lstStyle/>
                    <a:p>
                      <a:pPr marL="0" marR="0" algn="r">
                        <a:lnSpc>
                          <a:spcPct val="107000"/>
                        </a:lnSpc>
                        <a:spcBef>
                          <a:spcPts val="0"/>
                        </a:spcBef>
                        <a:spcAft>
                          <a:spcPts val="0"/>
                        </a:spcAft>
                      </a:pPr>
                      <a:r>
                        <a:rPr lang="en-US" sz="1100">
                          <a:effectLst/>
                        </a:rPr>
                        <a:t>School Name: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School's Student Count: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65768523"/>
                  </a:ext>
                </a:extLst>
              </a:tr>
              <a:tr h="160060">
                <a:tc>
                  <a:txBody>
                    <a:bodyPr/>
                    <a:lstStyle/>
                    <a:p>
                      <a:pPr marL="0" marR="0" algn="r">
                        <a:lnSpc>
                          <a:spcPct val="107000"/>
                        </a:lnSpc>
                        <a:spcBef>
                          <a:spcPts val="0"/>
                        </a:spcBef>
                        <a:spcAft>
                          <a:spcPts val="0"/>
                        </a:spcAft>
                      </a:pPr>
                      <a:r>
                        <a:rPr lang="en-US" sz="1100">
                          <a:effectLst/>
                        </a:rPr>
                        <a:t>School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School's Teacher/Admin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4390401"/>
                  </a:ext>
                </a:extLst>
              </a:tr>
              <a:tr h="160060">
                <a:tc>
                  <a:txBody>
                    <a:bodyPr/>
                    <a:lstStyle/>
                    <a:p>
                      <a:pPr marL="0" marR="0" algn="r">
                        <a:lnSpc>
                          <a:spcPct val="107000"/>
                        </a:lnSpc>
                        <a:spcBef>
                          <a:spcPts val="0"/>
                        </a:spcBef>
                        <a:spcAft>
                          <a:spcPts val="0"/>
                        </a:spcAft>
                      </a:pPr>
                      <a:r>
                        <a:rPr lang="en-US" sz="1100">
                          <a:effectLst/>
                        </a:rPr>
                        <a:t>School Parish: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Your PTA's Membership 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6681231"/>
                  </a:ext>
                </a:extLst>
              </a:tr>
              <a:tr h="160060">
                <a:tc>
                  <a:txBody>
                    <a:bodyPr/>
                    <a:lstStyle/>
                    <a:p>
                      <a:pPr marL="0" marR="0" algn="r">
                        <a:lnSpc>
                          <a:spcPct val="107000"/>
                        </a:lnSpc>
                        <a:spcBef>
                          <a:spcPts val="0"/>
                        </a:spcBef>
                        <a:spcAft>
                          <a:spcPts val="0"/>
                        </a:spcAft>
                      </a:pPr>
                      <a:r>
                        <a:rPr lang="en-US" sz="1100">
                          <a:effectLst/>
                        </a:rPr>
                        <a:t>Your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Total Memberships Year to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60995284"/>
                  </a:ext>
                </a:extLst>
              </a:tr>
              <a:tr h="160060">
                <a:tc>
                  <a:txBody>
                    <a:bodyPr/>
                    <a:lstStyle/>
                    <a:p>
                      <a:pPr marL="0" marR="0" algn="r">
                        <a:lnSpc>
                          <a:spcPct val="107000"/>
                        </a:lnSpc>
                        <a:spcBef>
                          <a:spcPts val="0"/>
                        </a:spcBef>
                        <a:spcAft>
                          <a:spcPts val="0"/>
                        </a:spcAft>
                      </a:pPr>
                      <a:r>
                        <a:rPr lang="en-US" sz="1100">
                          <a:effectLst/>
                        </a:rPr>
                        <a:t>Your 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New Memberships for this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25791801"/>
                  </a:ext>
                </a:extLst>
              </a:tr>
              <a:tr h="160060">
                <a:tc>
                  <a:txBody>
                    <a:bodyPr/>
                    <a:lstStyle/>
                    <a:p>
                      <a:pPr marL="0" marR="0" algn="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27936136"/>
                  </a:ext>
                </a:extLst>
              </a:tr>
              <a:tr h="327530">
                <a:tc gridSpan="2">
                  <a:txBody>
                    <a:bodyPr/>
                    <a:lstStyle/>
                    <a:p>
                      <a:pPr marL="0" marR="0">
                        <a:lnSpc>
                          <a:spcPct val="107000"/>
                        </a:lnSpc>
                        <a:spcBef>
                          <a:spcPts val="0"/>
                        </a:spcBef>
                        <a:spcAft>
                          <a:spcPts val="0"/>
                        </a:spcAft>
                      </a:pPr>
                      <a:r>
                        <a:rPr lang="en-US" sz="1100">
                          <a:effectLst/>
                        </a:rPr>
                        <a:t>Member Last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First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Email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72908866"/>
                  </a:ext>
                </a:extLst>
              </a:tr>
              <a:tr h="160060">
                <a:tc gridSpan="2">
                  <a:txBody>
                    <a:bodyPr/>
                    <a:lstStyle/>
                    <a:p>
                      <a:pPr marL="0" marR="0">
                        <a:lnSpc>
                          <a:spcPct val="107000"/>
                        </a:lnSpc>
                        <a:spcBef>
                          <a:spcPts val="0"/>
                        </a:spcBef>
                        <a:spcAft>
                          <a:spcPts val="0"/>
                        </a:spcAft>
                      </a:pPr>
                      <a:r>
                        <a:rPr lang="en-US" sz="1100">
                          <a:effectLst/>
                        </a:rPr>
                        <a:t>Last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First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09958995"/>
                  </a:ext>
                </a:extLst>
              </a:tr>
              <a:tr h="160060">
                <a:tc gridSpan="2">
                  <a:txBody>
                    <a:bodyPr/>
                    <a:lstStyle/>
                    <a:p>
                      <a:pPr marL="0" marR="0">
                        <a:lnSpc>
                          <a:spcPct val="107000"/>
                        </a:lnSpc>
                        <a:spcBef>
                          <a:spcPts val="0"/>
                        </a:spcBef>
                        <a:spcAft>
                          <a:spcPts val="0"/>
                        </a:spcAft>
                      </a:pPr>
                      <a:r>
                        <a:rPr lang="en-US" sz="1100">
                          <a:effectLst/>
                        </a:rPr>
                        <a:t>Last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First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871001"/>
                  </a:ext>
                </a:extLst>
              </a:tr>
              <a:tr h="160060">
                <a:tc gridSpan="2">
                  <a:txBody>
                    <a:bodyPr/>
                    <a:lstStyle/>
                    <a:p>
                      <a:pPr marL="0" marR="0">
                        <a:lnSpc>
                          <a:spcPct val="107000"/>
                        </a:lnSpc>
                        <a:spcBef>
                          <a:spcPts val="0"/>
                        </a:spcBef>
                        <a:spcAft>
                          <a:spcPts val="0"/>
                        </a:spcAft>
                      </a:pPr>
                      <a:r>
                        <a:rPr lang="en-US" sz="1100">
                          <a:effectLst/>
                        </a:rPr>
                        <a:t>Last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First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54886666"/>
                  </a:ext>
                </a:extLst>
              </a:tr>
              <a:tr h="160060">
                <a:tc gridSpan="2">
                  <a:txBody>
                    <a:bodyPr/>
                    <a:lstStyle/>
                    <a:p>
                      <a:pPr marL="0" marR="0">
                        <a:lnSpc>
                          <a:spcPct val="107000"/>
                        </a:lnSpc>
                        <a:spcBef>
                          <a:spcPts val="0"/>
                        </a:spcBef>
                        <a:spcAft>
                          <a:spcPts val="0"/>
                        </a:spcAft>
                      </a:pPr>
                      <a:r>
                        <a:rPr lang="en-US" sz="1100">
                          <a:effectLst/>
                        </a:rPr>
                        <a:t>Last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First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dirty="0">
                          <a:effectLst/>
                        </a:rPr>
                        <a:t>Email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23139550"/>
                  </a:ext>
                </a:extLst>
              </a:tr>
            </a:tbl>
          </a:graphicData>
        </a:graphic>
      </p:graphicFrame>
      <p:sp>
        <p:nvSpPr>
          <p:cNvPr id="4" name="Rectangle 1">
            <a:extLst>
              <a:ext uri="{FF2B5EF4-FFF2-40B4-BE49-F238E27FC236}">
                <a16:creationId xmlns:a16="http://schemas.microsoft.com/office/drawing/2014/main" id="{D352B10C-C555-0C9C-08F6-40987EE0011D}"/>
              </a:ext>
            </a:extLst>
          </p:cNvPr>
          <p:cNvSpPr>
            <a:spLocks noChangeArrowheads="1"/>
          </p:cNvSpPr>
          <p:nvPr/>
        </p:nvSpPr>
        <p:spPr bwMode="auto">
          <a:xfrm>
            <a:off x="8819043" y="1322385"/>
            <a:ext cx="8517923" cy="38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00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a:bodyPr>
          <a:lstStyle/>
          <a:p>
            <a:r>
              <a:rPr lang="en-US" sz="3100" b="1" dirty="0">
                <a:solidFill>
                  <a:srgbClr val="1A3E6F"/>
                </a:solidFill>
                <a:latin typeface="Josefin Sans" panose="00000500000000000000" pitchFamily="2" charset="0"/>
              </a:rPr>
              <a:t>Active Affiliation</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415636" y="1348510"/>
            <a:ext cx="6640190" cy="4351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chemeClr val="tx1">
                    <a:lumMod val="95000"/>
                    <a:lumOff val="5000"/>
                  </a:schemeClr>
                </a:solidFill>
                <a:effectLst/>
                <a:latin typeface="Atkinson Hyperlegible" pitchFamily="2" charset="0"/>
              </a:rPr>
              <a:t>All local units in Louisiana have mandatory annual requirements that need to be documented and submitted to LAPTA in order to continue operating as a PTA through the Active Affiliation Files. </a:t>
            </a:r>
          </a:p>
          <a:p>
            <a:pPr marL="0" indent="0">
              <a:buNone/>
            </a:pPr>
            <a:r>
              <a:rPr lang="en-US" sz="2000" b="0" i="0" dirty="0">
                <a:solidFill>
                  <a:schemeClr val="tx1">
                    <a:lumMod val="95000"/>
                    <a:lumOff val="5000"/>
                  </a:schemeClr>
                </a:solidFill>
                <a:effectLst/>
                <a:latin typeface="Atkinson Hyperlegible" pitchFamily="2" charset="0"/>
              </a:rPr>
              <a:t>A unit must be in" Active Affiliation" to be eligible for awards, grants, contests, and student participation in LAPTA and National PTA judged programs like Reflections. </a:t>
            </a:r>
          </a:p>
          <a:p>
            <a:pPr marL="0" indent="0">
              <a:buNone/>
            </a:pPr>
            <a:r>
              <a:rPr lang="en-US" sz="2000" dirty="0">
                <a:solidFill>
                  <a:schemeClr val="tx1">
                    <a:lumMod val="95000"/>
                    <a:lumOff val="5000"/>
                  </a:schemeClr>
                </a:solidFill>
                <a:latin typeface="Atkinson Hyperlegible" pitchFamily="2" charset="0"/>
              </a:rPr>
              <a:t>Membership dues are a requirement of Active Affiliation.  As the Membership VP/Chair you are responsible for ensuring membership dues are submitted</a:t>
            </a:r>
          </a:p>
          <a:p>
            <a:pPr marL="0" indent="0">
              <a:buNone/>
            </a:pPr>
            <a:r>
              <a:rPr lang="en-US" sz="2000" dirty="0">
                <a:solidFill>
                  <a:schemeClr val="tx1">
                    <a:lumMod val="95000"/>
                    <a:lumOff val="5000"/>
                  </a:schemeClr>
                </a:solidFill>
                <a:latin typeface="Atkinson Hyperlegible" pitchFamily="2" charset="0"/>
              </a:rPr>
              <a:t>Go to </a:t>
            </a:r>
            <a:r>
              <a:rPr lang="en-US" sz="2000" dirty="0">
                <a:solidFill>
                  <a:schemeClr val="tx1">
                    <a:lumMod val="95000"/>
                    <a:lumOff val="5000"/>
                  </a:schemeClr>
                </a:solidFill>
                <a:latin typeface="Atkinson Hyperlegible" pitchFamily="2" charset="0"/>
                <a:hlinkClick r:id="rId2"/>
              </a:rPr>
              <a:t>https://www.louisianapta.org/activeaffiliation</a:t>
            </a:r>
            <a:r>
              <a:rPr lang="en-US" sz="2000" dirty="0">
                <a:solidFill>
                  <a:schemeClr val="tx1">
                    <a:lumMod val="95000"/>
                    <a:lumOff val="5000"/>
                  </a:schemeClr>
                </a:solidFill>
                <a:latin typeface="Atkinson Hyperlegible" pitchFamily="2" charset="0"/>
              </a:rPr>
              <a:t> for more information on Active Affiliation and to review the submission process</a:t>
            </a:r>
          </a:p>
          <a:p>
            <a:endParaRPr lang="en-US" sz="2600" dirty="0">
              <a:latin typeface="Atkinson Hyperlegible" pitchFamily="50" charset="0"/>
            </a:endParaRPr>
          </a:p>
          <a:p>
            <a:endParaRPr lang="en-US" sz="2600" dirty="0">
              <a:latin typeface="Atkinson Hyperlegible" pitchFamily="50" charset="0"/>
            </a:endParaRPr>
          </a:p>
        </p:txBody>
      </p:sp>
      <p:pic>
        <p:nvPicPr>
          <p:cNvPr id="2" name="Picture 1">
            <a:extLst>
              <a:ext uri="{FF2B5EF4-FFF2-40B4-BE49-F238E27FC236}">
                <a16:creationId xmlns:a16="http://schemas.microsoft.com/office/drawing/2014/main" id="{D7CFF8C8-7801-4A46-D85B-FB842CBC5E4D}"/>
              </a:ext>
            </a:extLst>
          </p:cNvPr>
          <p:cNvPicPr>
            <a:picLocks noChangeAspect="1"/>
          </p:cNvPicPr>
          <p:nvPr/>
        </p:nvPicPr>
        <p:blipFill>
          <a:blip r:embed="rId3"/>
          <a:stretch>
            <a:fillRect/>
          </a:stretch>
        </p:blipFill>
        <p:spPr>
          <a:xfrm>
            <a:off x="7055826" y="258618"/>
            <a:ext cx="4607791" cy="5965079"/>
          </a:xfrm>
          <a:prstGeom prst="rect">
            <a:avLst/>
          </a:prstGeom>
        </p:spPr>
      </p:pic>
    </p:spTree>
    <p:extLst>
      <p:ext uri="{BB962C8B-B14F-4D97-AF65-F5344CB8AC3E}">
        <p14:creationId xmlns:p14="http://schemas.microsoft.com/office/powerpoint/2010/main" val="36106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1066" y="1616364"/>
            <a:ext cx="10854104" cy="4560600"/>
          </a:xfrm>
        </p:spPr>
        <p:txBody>
          <a:bodyPr>
            <a:normAutofit lnSpcReduction="10000"/>
          </a:bodyPr>
          <a:lstStyle/>
          <a:p>
            <a:pPr>
              <a:buSzPct val="100000"/>
            </a:pPr>
            <a:r>
              <a:rPr lang="en-US" b="0" i="0" dirty="0">
                <a:solidFill>
                  <a:srgbClr val="444444"/>
                </a:solidFill>
                <a:effectLst/>
                <a:latin typeface="myriad-pro"/>
              </a:rPr>
              <a:t>Do you know the number one reason why people say that they haven’t yet joined PTA?</a:t>
            </a:r>
          </a:p>
          <a:p>
            <a:pPr marL="0" indent="0" algn="ctr">
              <a:buSzPct val="100000"/>
              <a:buNone/>
            </a:pPr>
            <a:r>
              <a:rPr lang="en-US" dirty="0">
                <a:solidFill>
                  <a:srgbClr val="444444"/>
                </a:solidFill>
                <a:latin typeface="Atkinson Hyperlegible" pitchFamily="2" charset="0"/>
              </a:rPr>
              <a:t>They were never </a:t>
            </a:r>
            <a:r>
              <a:rPr lang="en-US" i="1" dirty="0">
                <a:solidFill>
                  <a:srgbClr val="444444"/>
                </a:solidFill>
                <a:latin typeface="Atkinson Hyperlegible" pitchFamily="2" charset="0"/>
              </a:rPr>
              <a:t>asked</a:t>
            </a:r>
            <a:r>
              <a:rPr lang="en-US" dirty="0">
                <a:solidFill>
                  <a:srgbClr val="444444"/>
                </a:solidFill>
                <a:latin typeface="Atkinson Hyperlegible" pitchFamily="2" charset="0"/>
              </a:rPr>
              <a:t> to join!</a:t>
            </a:r>
          </a:p>
          <a:p>
            <a:pPr>
              <a:buSzPct val="100000"/>
            </a:pPr>
            <a:r>
              <a:rPr lang="en-US" dirty="0"/>
              <a:t>You know the good work that your PTA does for your community every day but talking about that good work and asking others to join can be hard.</a:t>
            </a:r>
          </a:p>
          <a:p>
            <a:pPr>
              <a:buSzPct val="100000"/>
            </a:pPr>
            <a:r>
              <a:rPr lang="en-US" dirty="0"/>
              <a:t>National PTA has provided tools and resources to help make your work easier. </a:t>
            </a:r>
          </a:p>
          <a:p>
            <a:pPr>
              <a:buSzPct val="100000"/>
            </a:pPr>
            <a:r>
              <a:rPr lang="en-US" dirty="0"/>
              <a:t>The membership campaign—</a:t>
            </a:r>
            <a:r>
              <a:rPr lang="en-US" b="1" dirty="0"/>
              <a:t>PTA For Your Child</a:t>
            </a:r>
            <a:r>
              <a:rPr lang="en-US" dirty="0"/>
              <a:t>—is designed to engage and excite new members and existing members by making the work of the PTA more visible and highlighting the value and impact of PTA.</a:t>
            </a:r>
          </a:p>
          <a:p>
            <a:pPr marL="0" indent="0">
              <a:buSzPct val="100000"/>
              <a:buNone/>
            </a:pPr>
            <a:endParaRPr lang="en-US" sz="2600" dirty="0">
              <a:latin typeface="Atkinson Hyperlegible" pitchFamily="50" charset="0"/>
            </a:endParaRPr>
          </a:p>
          <a:p>
            <a:pPr>
              <a:buSzPct val="100000"/>
            </a:pPr>
            <a:endParaRPr lang="en-US" sz="2600" dirty="0">
              <a:latin typeface="Atkinson Hyperlegible" pitchFamily="50" charset="0"/>
            </a:endParaRP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176964"/>
            <a:ext cx="12191999" cy="659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619858" y="240146"/>
            <a:ext cx="8664819" cy="1145310"/>
          </a:xfrm>
        </p:spPr>
        <p:txBody>
          <a:bodyPr>
            <a:normAutofit/>
          </a:bodyPr>
          <a:lstStyle/>
          <a:p>
            <a:br>
              <a:rPr lang="en-US" sz="1400" b="1" i="0" dirty="0">
                <a:solidFill>
                  <a:srgbClr val="004481"/>
                </a:solidFill>
                <a:effectLst/>
                <a:latin typeface="myriad-pro"/>
              </a:rPr>
            </a:br>
            <a:r>
              <a:rPr lang="en-US" sz="3600" b="1" i="0" dirty="0">
                <a:solidFill>
                  <a:srgbClr val="1A3E6F"/>
                </a:solidFill>
                <a:effectLst/>
                <a:latin typeface="Josefin Sans" panose="00000500000000000000" pitchFamily="2" charset="0"/>
              </a:rPr>
              <a:t>So, L</a:t>
            </a:r>
            <a:r>
              <a:rPr lang="en-US" sz="3600" b="1" dirty="0">
                <a:solidFill>
                  <a:srgbClr val="1A3E6F"/>
                </a:solidFill>
                <a:latin typeface="Josefin Sans" panose="00000500000000000000" pitchFamily="2" charset="0"/>
              </a:rPr>
              <a:t>et’s Grow our PTA Family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6672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1066" y="1256145"/>
            <a:ext cx="10854104" cy="4920819"/>
          </a:xfrm>
        </p:spPr>
        <p:txBody>
          <a:bodyPr>
            <a:normAutofit/>
          </a:bodyPr>
          <a:lstStyle/>
          <a:p>
            <a:pPr>
              <a:buSzPct val="100000"/>
            </a:pPr>
            <a:r>
              <a:rPr lang="en-US" dirty="0">
                <a:solidFill>
                  <a:srgbClr val="444444"/>
                </a:solidFill>
                <a:latin typeface="myriad-pro"/>
                <a:hlinkClick r:id="rId2"/>
              </a:rPr>
              <a:t>https://youtu.be/vG74RpvbGas</a:t>
            </a:r>
            <a:endParaRPr lang="en-US" dirty="0">
              <a:solidFill>
                <a:srgbClr val="444444"/>
              </a:solidFill>
              <a:latin typeface="myriad-pro"/>
            </a:endParaRPr>
          </a:p>
          <a:p>
            <a:pPr>
              <a:buSzPct val="100000"/>
            </a:pPr>
            <a:endParaRPr lang="en-US" dirty="0">
              <a:solidFill>
                <a:srgbClr val="444444"/>
              </a:solidFill>
              <a:latin typeface="myriad-pro"/>
            </a:endParaRPr>
          </a:p>
          <a:p>
            <a:pPr>
              <a:buSzPct val="100000"/>
            </a:pPr>
            <a:r>
              <a:rPr lang="en-US" dirty="0">
                <a:solidFill>
                  <a:srgbClr val="444444"/>
                </a:solidFill>
                <a:latin typeface="myriad-pro"/>
              </a:rPr>
              <a:t>Membership Campaign materials include:</a:t>
            </a:r>
          </a:p>
          <a:p>
            <a:pPr lvl="1">
              <a:buSzPct val="100000"/>
            </a:pPr>
            <a:r>
              <a:rPr lang="en-US" dirty="0">
                <a:solidFill>
                  <a:srgbClr val="444444"/>
                </a:solidFill>
                <a:latin typeface="myriad-pro"/>
              </a:rPr>
              <a:t>Downloadable Toolkit</a:t>
            </a:r>
          </a:p>
          <a:p>
            <a:pPr lvl="1">
              <a:buSzPct val="100000"/>
            </a:pPr>
            <a:r>
              <a:rPr lang="en-US" dirty="0">
                <a:solidFill>
                  <a:srgbClr val="444444"/>
                </a:solidFill>
                <a:latin typeface="myriad-pro"/>
              </a:rPr>
              <a:t>Written communications to help facilitate your campaign</a:t>
            </a:r>
          </a:p>
          <a:p>
            <a:pPr lvl="1">
              <a:buSzPct val="100000"/>
            </a:pPr>
            <a:r>
              <a:rPr lang="en-US" dirty="0">
                <a:solidFill>
                  <a:srgbClr val="444444"/>
                </a:solidFill>
                <a:latin typeface="myriad-pro"/>
              </a:rPr>
              <a:t>Lots of campaign visuals in English and Spanish that you can customize </a:t>
            </a:r>
          </a:p>
          <a:p>
            <a:pPr lvl="1">
              <a:buSzPct val="100000"/>
            </a:pPr>
            <a:r>
              <a:rPr lang="en-US" dirty="0">
                <a:solidFill>
                  <a:srgbClr val="444444"/>
                </a:solidFill>
                <a:latin typeface="myriad-pro"/>
              </a:rPr>
              <a:t>Online training at </a:t>
            </a:r>
            <a:r>
              <a:rPr lang="en-US" dirty="0">
                <a:solidFill>
                  <a:srgbClr val="444444"/>
                </a:solidFill>
                <a:latin typeface="myriad-pro"/>
                <a:hlinkClick r:id="rId2"/>
              </a:rPr>
              <a:t>https://www.pta.org/home/run-your-pta/membership-resources/membership-campaign</a:t>
            </a:r>
            <a:endParaRPr lang="en-US" dirty="0">
              <a:solidFill>
                <a:srgbClr val="444444"/>
              </a:solidFill>
              <a:latin typeface="myriad-pro"/>
            </a:endParaRPr>
          </a:p>
          <a:p>
            <a:pPr marL="457200" lvl="1" indent="0">
              <a:buSzPct val="100000"/>
              <a:buNone/>
            </a:pPr>
            <a:endParaRPr lang="en-US" dirty="0">
              <a:solidFill>
                <a:srgbClr val="444444"/>
              </a:solidFill>
              <a:latin typeface="myriad-pro"/>
            </a:endParaRPr>
          </a:p>
          <a:p>
            <a:pPr marL="457200" lvl="1" indent="0">
              <a:buSzPct val="100000"/>
              <a:buNone/>
            </a:pPr>
            <a:endParaRPr lang="en-US" dirty="0">
              <a:solidFill>
                <a:srgbClr val="444444"/>
              </a:solidFill>
              <a:latin typeface="myriad-pro"/>
            </a:endParaRPr>
          </a:p>
          <a:p>
            <a:pPr lvl="1">
              <a:buSzPct val="100000"/>
            </a:pPr>
            <a:endParaRPr lang="en-US" dirty="0">
              <a:solidFill>
                <a:srgbClr val="444444"/>
              </a:solidFill>
              <a:latin typeface="myriad-pro"/>
            </a:endParaRPr>
          </a:p>
          <a:p>
            <a:pPr marL="0" indent="0">
              <a:buSzPct val="100000"/>
              <a:buNone/>
            </a:pPr>
            <a:endParaRPr lang="en-US" sz="2600" dirty="0">
              <a:latin typeface="Atkinson Hyperlegible" pitchFamily="50" charset="0"/>
            </a:endParaRPr>
          </a:p>
          <a:p>
            <a:pPr>
              <a:buSzPct val="100000"/>
            </a:pPr>
            <a:endParaRPr lang="en-US" sz="2600" dirty="0">
              <a:latin typeface="Atkinson Hyperlegible" pitchFamily="50" charset="0"/>
            </a:endParaRP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176964"/>
            <a:ext cx="12191999" cy="659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619858" y="157018"/>
            <a:ext cx="10750106" cy="905164"/>
          </a:xfrm>
        </p:spPr>
        <p:txBody>
          <a:bodyPr>
            <a:normAutofit fontScale="90000"/>
          </a:bodyPr>
          <a:lstStyle/>
          <a:p>
            <a:br>
              <a:rPr lang="en-US" sz="1400" b="1" i="0" dirty="0">
                <a:solidFill>
                  <a:srgbClr val="004481"/>
                </a:solidFill>
                <a:effectLst/>
                <a:latin typeface="myriad-pro"/>
              </a:rPr>
            </a:br>
            <a:r>
              <a:rPr lang="en-US" sz="3600" b="1" i="0" dirty="0">
                <a:solidFill>
                  <a:srgbClr val="1A3E6F"/>
                </a:solidFill>
                <a:effectLst/>
                <a:latin typeface="Josefin Sans" panose="00000500000000000000" pitchFamily="2" charset="0"/>
              </a:rPr>
              <a:t>Let’s Check out the “PTA For Your Child” Campaign</a:t>
            </a:r>
            <a:endParaRPr lang="en-US" sz="5400" dirty="0">
              <a:solidFill>
                <a:srgbClr val="1A3E6F"/>
              </a:solidFill>
              <a:latin typeface="Josefin Sans" panose="00000500000000000000" pitchFamily="2" charset="0"/>
            </a:endParaRPr>
          </a:p>
        </p:txBody>
      </p:sp>
      <p:pic>
        <p:nvPicPr>
          <p:cNvPr id="4" name="Picture 3" descr="A picture containing text&#10;&#10;Description automatically generated">
            <a:extLst>
              <a:ext uri="{FF2B5EF4-FFF2-40B4-BE49-F238E27FC236}">
                <a16:creationId xmlns:a16="http://schemas.microsoft.com/office/drawing/2014/main" id="{A333B685-8885-3127-F1B5-29F9A8E4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985" y="4552141"/>
            <a:ext cx="3276600" cy="1720215"/>
          </a:xfrm>
          <a:prstGeom prst="rect">
            <a:avLst/>
          </a:prstGeom>
        </p:spPr>
      </p:pic>
    </p:spTree>
    <p:extLst>
      <p:ext uri="{BB962C8B-B14F-4D97-AF65-F5344CB8AC3E}">
        <p14:creationId xmlns:p14="http://schemas.microsoft.com/office/powerpoint/2010/main" val="101790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008078" y="1969077"/>
            <a:ext cx="10106124" cy="3843068"/>
          </a:xfrm>
        </p:spPr>
        <p:txBody>
          <a:bodyPr>
            <a:normAutofit/>
          </a:bodyPr>
          <a:lstStyle/>
          <a:p>
            <a:r>
              <a:rPr lang="en-US" sz="2600" dirty="0">
                <a:latin typeface="Atkinson Hyperlegible" pitchFamily="50" charset="0"/>
              </a:rPr>
              <a:t>Let National PTA show you how to start a conversation with anyone to let them know why they should join your PTA </a:t>
            </a:r>
          </a:p>
          <a:p>
            <a:r>
              <a:rPr lang="en-US" sz="2600" dirty="0">
                <a:latin typeface="Atkinson Hyperlegible" pitchFamily="50" charset="0"/>
              </a:rPr>
              <a:t>The Reasons YOU Belong Value message tools include:</a:t>
            </a:r>
          </a:p>
          <a:p>
            <a:pPr lvl="1"/>
            <a:r>
              <a:rPr lang="en-US" sz="2600" i="0" u="none" strike="noStrike" dirty="0">
                <a:effectLst/>
                <a:latin typeface="Atkinson Hyperlegible" pitchFamily="2" charset="0"/>
              </a:rPr>
              <a:t>The Guide: Five Easy Steps</a:t>
            </a:r>
          </a:p>
          <a:p>
            <a:pPr lvl="1"/>
            <a:r>
              <a:rPr lang="en-US" sz="2600" dirty="0">
                <a:latin typeface="Atkinson Hyperlegible" pitchFamily="2" charset="0"/>
              </a:rPr>
              <a:t>Social Media Graphics</a:t>
            </a:r>
          </a:p>
          <a:p>
            <a:pPr lvl="1"/>
            <a:r>
              <a:rPr lang="en-US" sz="2600" dirty="0">
                <a:latin typeface="Atkinson Hyperlegible" pitchFamily="2" charset="0"/>
              </a:rPr>
              <a:t>Print &amp; Go Flyers</a:t>
            </a:r>
          </a:p>
          <a:p>
            <a:pPr lvl="1"/>
            <a:r>
              <a:rPr lang="en-US" sz="2600" dirty="0">
                <a:latin typeface="Atkinson Hyperlegible" pitchFamily="2" charset="0"/>
              </a:rPr>
              <a:t>Customizable Content Flyers</a:t>
            </a:r>
          </a:p>
          <a:p>
            <a:pPr lvl="1"/>
            <a:endParaRPr lang="en-US" sz="2600" dirty="0">
              <a:latin typeface="Atkinson Hyperlegible" pitchFamily="2" charset="0"/>
            </a:endParaRPr>
          </a:p>
          <a:p>
            <a:pPr lvl="1"/>
            <a:endParaRPr lang="en-US" sz="2600" i="0" u="none" strike="noStrike" dirty="0">
              <a:effectLst/>
              <a:latin typeface="Atkinson Hyperlegible" pitchFamily="2" charset="0"/>
            </a:endParaRPr>
          </a:p>
          <a:p>
            <a:pPr lvl="2"/>
            <a:endParaRPr lang="en-US" sz="1800" dirty="0">
              <a:latin typeface="Atkinson Hyperlegible" pitchFamily="50" charset="0"/>
            </a:endParaRPr>
          </a:p>
          <a:p>
            <a:endParaRPr lang="en-US" sz="2600" dirty="0">
              <a:latin typeface="Atkinson Hyperlegible" pitchFamily="50" charset="0"/>
            </a:endParaRPr>
          </a:p>
          <a:p>
            <a:endParaRPr lang="en-US" sz="2600" dirty="0">
              <a:latin typeface="Atkinson Hyperlegible" pitchFamily="50" charset="0"/>
            </a:endParaRPr>
          </a:p>
          <a:p>
            <a:endParaRPr lang="en-US" sz="2600" dirty="0">
              <a:latin typeface="Atkinson Hyperlegible" pitchFamily="50" charset="0"/>
            </a:endParaRPr>
          </a:p>
        </p:txBody>
      </p:sp>
      <p:pic>
        <p:nvPicPr>
          <p:cNvPr id="3" name="Picture 2" descr="Logo&#10;&#10;Description automatically generated">
            <a:extLst>
              <a:ext uri="{FF2B5EF4-FFF2-40B4-BE49-F238E27FC236}">
                <a16:creationId xmlns:a16="http://schemas.microsoft.com/office/drawing/2014/main" id="{A6C19209-50E0-1847-9424-94F3BD1A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9" y="138545"/>
            <a:ext cx="10477500" cy="1628775"/>
          </a:xfrm>
          <a:prstGeom prst="rect">
            <a:avLst/>
          </a:prstGeom>
        </p:spPr>
      </p:pic>
      <p:pic>
        <p:nvPicPr>
          <p:cNvPr id="1026" name="Picture 2" descr="PTA Creates Connections (FB)">
            <a:extLst>
              <a:ext uri="{FF2B5EF4-FFF2-40B4-BE49-F238E27FC236}">
                <a16:creationId xmlns:a16="http://schemas.microsoft.com/office/drawing/2014/main" id="{B68912CB-BC5B-B68A-A45A-5F0806977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78" y="5043218"/>
            <a:ext cx="2286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TA Amplifies Your Voice (TW)">
            <a:extLst>
              <a:ext uri="{FF2B5EF4-FFF2-40B4-BE49-F238E27FC236}">
                <a16:creationId xmlns:a16="http://schemas.microsoft.com/office/drawing/2014/main" id="{738BE2DB-5296-96DA-E618-3351879D4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922" y="5100368"/>
            <a:ext cx="2286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TA Supports Your Child (TW)">
            <a:extLst>
              <a:ext uri="{FF2B5EF4-FFF2-40B4-BE49-F238E27FC236}">
                <a16:creationId xmlns:a16="http://schemas.microsoft.com/office/drawing/2014/main" id="{B377C89A-55D1-CBB6-3F98-BEDC3D55A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747" y="5100368"/>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2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911927"/>
            <a:ext cx="10854104" cy="4561773"/>
          </a:xfrm>
        </p:spPr>
        <p:txBody>
          <a:bodyPr>
            <a:normAutofit/>
          </a:bodyPr>
          <a:lstStyle/>
          <a:p>
            <a:r>
              <a:rPr lang="en-US" sz="2600" dirty="0">
                <a:latin typeface="Atkinson Hyperlegible" pitchFamily="50" charset="0"/>
              </a:rPr>
              <a:t>Let the Guide help you to create a PTA Value Message  </a:t>
            </a:r>
          </a:p>
          <a:p>
            <a:pPr lvl="1"/>
            <a:r>
              <a:rPr lang="en-US" sz="2200" dirty="0">
                <a:latin typeface="Atkinson Hyperlegible" pitchFamily="50" charset="0"/>
              </a:rPr>
              <a:t>Understand your audience and their needs</a:t>
            </a:r>
          </a:p>
          <a:p>
            <a:pPr lvl="1"/>
            <a:r>
              <a:rPr lang="en-US" sz="2200" dirty="0">
                <a:latin typeface="Atkinson Hyperlegible" pitchFamily="50" charset="0"/>
              </a:rPr>
              <a:t>Review the three high value areas as a starting point</a:t>
            </a:r>
          </a:p>
          <a:p>
            <a:pPr lvl="2"/>
            <a:r>
              <a:rPr lang="en-US" dirty="0">
                <a:latin typeface="Atkinson Hyperlegible" pitchFamily="50" charset="0"/>
              </a:rPr>
              <a:t>Value 1: Our PTA/PTSA creates connections</a:t>
            </a:r>
          </a:p>
          <a:p>
            <a:pPr lvl="2"/>
            <a:r>
              <a:rPr lang="en-US" dirty="0">
                <a:latin typeface="Atkinson Hyperlegible" pitchFamily="50" charset="0"/>
              </a:rPr>
              <a:t>Value 2: Our PTA/PTSA supports your child</a:t>
            </a:r>
          </a:p>
          <a:p>
            <a:pPr lvl="2"/>
            <a:r>
              <a:rPr lang="en-US" dirty="0">
                <a:latin typeface="Atkinson Hyperlegible" pitchFamily="50" charset="0"/>
              </a:rPr>
              <a:t>Value 3: Our PTA/PTSA amplifies your voice </a:t>
            </a:r>
          </a:p>
          <a:p>
            <a:pPr lvl="1"/>
            <a:endParaRPr lang="en-US" sz="2200" dirty="0">
              <a:latin typeface="Atkinson Hyperlegible" pitchFamily="50" charset="0"/>
            </a:endParaRPr>
          </a:p>
          <a:p>
            <a:r>
              <a:rPr lang="en-US" sz="2600" dirty="0">
                <a:latin typeface="Atkinson Hyperlegible" pitchFamily="50" charset="0"/>
              </a:rPr>
              <a:t>Identify your audience – which Value item appeals most to them?</a:t>
            </a:r>
          </a:p>
          <a:p>
            <a:pPr lvl="1"/>
            <a:r>
              <a:rPr lang="en-US" sz="2200" dirty="0">
                <a:latin typeface="Atkinson Hyperlegible" pitchFamily="50" charset="0"/>
              </a:rPr>
              <a:t>Answer three key questions  </a:t>
            </a:r>
          </a:p>
          <a:p>
            <a:pPr lvl="2"/>
            <a:r>
              <a:rPr lang="en-US" sz="1900" dirty="0">
                <a:latin typeface="Atkinson Hyperlegible" pitchFamily="50" charset="0"/>
              </a:rPr>
              <a:t>Why join PTA/PTSA?</a:t>
            </a:r>
          </a:p>
          <a:p>
            <a:pPr lvl="2"/>
            <a:r>
              <a:rPr lang="en-US" sz="1900" dirty="0">
                <a:latin typeface="Atkinson Hyperlegible" pitchFamily="50" charset="0"/>
              </a:rPr>
              <a:t>In what way does PTA help me?</a:t>
            </a:r>
          </a:p>
          <a:p>
            <a:pPr lvl="2"/>
            <a:r>
              <a:rPr lang="en-US" sz="1900" dirty="0">
                <a:latin typeface="Atkinson Hyperlegible" pitchFamily="50" charset="0"/>
              </a:rPr>
              <a:t>How do those ways benefit me and my child?</a:t>
            </a:r>
          </a:p>
          <a:p>
            <a:pPr lvl="2"/>
            <a:endParaRPr lang="en-US" sz="1800" dirty="0">
              <a:latin typeface="Atkinson Hyperlegible" pitchFamily="50" charset="0"/>
            </a:endParaRPr>
          </a:p>
          <a:p>
            <a:pPr lvl="2"/>
            <a:endParaRPr lang="en-US" sz="1800" dirty="0">
              <a:latin typeface="Atkinson Hyperlegible" pitchFamily="50" charset="0"/>
            </a:endParaRPr>
          </a:p>
          <a:p>
            <a:endParaRPr lang="en-US" sz="2600" dirty="0">
              <a:latin typeface="Atkinson Hyperlegible" pitchFamily="50" charset="0"/>
            </a:endParaRPr>
          </a:p>
          <a:p>
            <a:endParaRPr lang="en-US" sz="2600" dirty="0">
              <a:latin typeface="Atkinson Hyperlegible" pitchFamily="50" charset="0"/>
            </a:endParaRPr>
          </a:p>
          <a:p>
            <a:endParaRPr lang="en-US" sz="2600" dirty="0">
              <a:latin typeface="Atkinson Hyperlegible" pitchFamily="50" charset="0"/>
            </a:endParaRPr>
          </a:p>
        </p:txBody>
      </p:sp>
      <p:pic>
        <p:nvPicPr>
          <p:cNvPr id="3" name="Picture 2">
            <a:extLst>
              <a:ext uri="{FF2B5EF4-FFF2-40B4-BE49-F238E27FC236}">
                <a16:creationId xmlns:a16="http://schemas.microsoft.com/office/drawing/2014/main" id="{A6C19209-50E0-1847-9424-94F3BD1A0B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7249" y="319917"/>
            <a:ext cx="10477500" cy="1266030"/>
          </a:xfrm>
          <a:prstGeom prst="rect">
            <a:avLst/>
          </a:prstGeom>
        </p:spPr>
      </p:pic>
    </p:spTree>
    <p:extLst>
      <p:ext uri="{BB962C8B-B14F-4D97-AF65-F5344CB8AC3E}">
        <p14:creationId xmlns:p14="http://schemas.microsoft.com/office/powerpoint/2010/main" val="365609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pic>
        <p:nvPicPr>
          <p:cNvPr id="3" name="Content Placeholder 2">
            <a:extLst>
              <a:ext uri="{FF2B5EF4-FFF2-40B4-BE49-F238E27FC236}">
                <a16:creationId xmlns:a16="http://schemas.microsoft.com/office/drawing/2014/main" id="{097C890E-42F5-3912-A6E1-009E73CEFA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1017" b="1017"/>
          <a:stretch/>
        </p:blipFill>
        <p:spPr>
          <a:xfrm>
            <a:off x="142717" y="384300"/>
            <a:ext cx="4806081" cy="6089400"/>
          </a:xfrm>
          <a:ln>
            <a:noFill/>
          </a:ln>
        </p:spPr>
      </p:pic>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4" name="Rectangle 1">
            <a:extLst>
              <a:ext uri="{FF2B5EF4-FFF2-40B4-BE49-F238E27FC236}">
                <a16:creationId xmlns:a16="http://schemas.microsoft.com/office/drawing/2014/main" id="{3846BEFB-7220-0ABA-0555-64D6C037D24D}"/>
              </a:ext>
            </a:extLst>
          </p:cNvPr>
          <p:cNvSpPr>
            <a:spLocks noChangeArrowheads="1"/>
          </p:cNvSpPr>
          <p:nvPr/>
        </p:nvSpPr>
        <p:spPr bwMode="auto">
          <a:xfrm>
            <a:off x="5571242" y="384300"/>
            <a:ext cx="586347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44444"/>
                </a:solidFill>
                <a:effectLst/>
                <a:latin typeface="Atkinson Hyperlegible" pitchFamily="2" charset="0"/>
              </a:rPr>
              <a:t>When planning your membership recruitment efforts, keep this slogan in mind:</a:t>
            </a:r>
            <a:endParaRPr kumimoji="0" lang="en-US" altLang="en-US" sz="2200" b="0" i="0" u="none" strike="noStrike" cap="none" normalizeH="0" baseline="0" dirty="0">
              <a:ln>
                <a:noFill/>
              </a:ln>
              <a:solidFill>
                <a:schemeClr val="tx1"/>
              </a:solidFill>
              <a:effectLst/>
              <a:latin typeface="Atkinson Hyperlegibl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Atkinson Hyperlegibl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tkinson Hyperlegible" pitchFamily="2" charset="0"/>
              </a:rPr>
              <a:t>PTA believes that together we can make every child’s potential a reality—but we need more believers like YOU. We need YOU. Will you join us?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latin typeface="Atkinson Hyperlegibl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tkinson Hyperlegible" pitchFamily="2" charset="0"/>
              </a:rPr>
              <a:t>You can find the guide and everything you need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latin typeface="Atkinson Hyperlegibl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tkinson Hyperlegible" pitchFamily="2" charset="0"/>
              </a:rPr>
              <a:t>https://www.pta.org/home/run-your-pta/membership-resources/reasons-you-belong</a:t>
            </a:r>
          </a:p>
        </p:txBody>
      </p:sp>
    </p:spTree>
    <p:extLst>
      <p:ext uri="{BB962C8B-B14F-4D97-AF65-F5344CB8AC3E}">
        <p14:creationId xmlns:p14="http://schemas.microsoft.com/office/powerpoint/2010/main" val="98875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599"/>
            <a:ext cx="10854104" cy="5356101"/>
          </a:xfrm>
        </p:spPr>
        <p:txBody>
          <a:bodyPr>
            <a:normAutofit lnSpcReduction="10000"/>
          </a:bodyPr>
          <a:lstStyle/>
          <a:p>
            <a:pPr algn="just">
              <a:spcBef>
                <a:spcPts val="0"/>
              </a:spcBef>
            </a:pPr>
            <a:r>
              <a:rPr lang="en-US" sz="24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LAPTA has a goal of 12,100 members for our 100</a:t>
            </a:r>
            <a:r>
              <a:rPr lang="en-US" sz="2400" baseline="30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th</a:t>
            </a:r>
            <a:r>
              <a:rPr lang="en-US" sz="24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year in 2022-23, and we need our Local PTA Units to help us reach that goal. </a:t>
            </a:r>
          </a:p>
          <a:p>
            <a:pPr marL="0" marR="0" indent="0" algn="just">
              <a:spcBef>
                <a:spcPts val="0"/>
              </a:spcBef>
              <a:spcAft>
                <a:spcPts val="0"/>
              </a:spcAft>
              <a:buNone/>
            </a:pPr>
            <a:endParaRPr lang="en-US" sz="2400" dirty="0">
              <a:solidFill>
                <a:srgbClr val="000000"/>
              </a:solidFill>
              <a:latin typeface="Atkinson Hyperlegible" pitchFamily="2" charset="0"/>
              <a:ea typeface="Calibri" panose="020F0502020204030204" pitchFamily="34" charset="0"/>
              <a:cs typeface="Microsoft Sans Serif" panose="020B0604020202020204" pitchFamily="34" charset="0"/>
            </a:endParaRPr>
          </a:p>
          <a:p>
            <a:pPr algn="just">
              <a:spcBef>
                <a:spcPts val="0"/>
              </a:spcBef>
            </a:pPr>
            <a:r>
              <a:rPr lang="en-US" sz="24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To be eligible for awards, PTAs must have Active Affiliation status. The monthly challenges will be automatically determined by LAPTA. </a:t>
            </a:r>
          </a:p>
          <a:p>
            <a:pPr algn="just">
              <a:spcBef>
                <a:spcPts val="0"/>
              </a:spcBef>
            </a:pPr>
            <a:endParaRPr lang="en-US" sz="2400" dirty="0">
              <a:solidFill>
                <a:srgbClr val="000000"/>
              </a:solidFill>
              <a:effectLst/>
              <a:latin typeface="Atkinson Hyperlegible" pitchFamily="2" charset="0"/>
              <a:ea typeface="Calibri" panose="020F0502020204030204" pitchFamily="34" charset="0"/>
              <a:cs typeface="Microsoft Sans Serif" panose="020B0604020202020204" pitchFamily="34" charset="0"/>
            </a:endParaRPr>
          </a:p>
          <a:p>
            <a:pPr algn="just">
              <a:spcBef>
                <a:spcPts val="0"/>
              </a:spcBef>
            </a:pPr>
            <a:r>
              <a:rPr lang="en-US" sz="24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All qualifying PTAs will receive a certificate and put into a monthly drawing for $100 gift to the PTA.</a:t>
            </a:r>
            <a:endParaRPr lang="en-US" sz="2400" dirty="0">
              <a:effectLst/>
              <a:latin typeface="Atkinson Hyperlegible" pitchFamily="2" charset="0"/>
              <a:ea typeface="Calibri" panose="020F0502020204030204" pitchFamily="34" charset="0"/>
            </a:endParaRPr>
          </a:p>
          <a:p>
            <a:pPr marL="0" marR="0" indent="0" algn="just">
              <a:spcBef>
                <a:spcPts val="0"/>
              </a:spcBef>
              <a:spcAft>
                <a:spcPts val="0"/>
              </a:spcAft>
              <a:buNone/>
            </a:pPr>
            <a:br>
              <a:rPr lang="en-US" sz="18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br>
            <a:endParaRPr lang="en-US" sz="18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endParaRPr>
          </a:p>
          <a:p>
            <a:pPr marL="0" marR="0" indent="0" algn="just">
              <a:spcBef>
                <a:spcPts val="0"/>
              </a:spcBef>
              <a:spcAft>
                <a:spcPts val="0"/>
              </a:spcAft>
              <a:buNone/>
            </a:pPr>
            <a:r>
              <a:rPr lang="en-US" sz="2000" b="1" dirty="0">
                <a:solidFill>
                  <a:srgbClr val="1A3E6F"/>
                </a:solidFill>
                <a:effectLst/>
                <a:latin typeface="Atkinson Hyperlegible" pitchFamily="2" charset="0"/>
                <a:ea typeface="Calibri" panose="020F0502020204030204" pitchFamily="34" charset="0"/>
                <a:cs typeface="Microsoft Sans Serif" panose="020B0604020202020204" pitchFamily="34" charset="0"/>
              </a:rPr>
              <a:t>August</a:t>
            </a:r>
            <a:endParaRPr lang="en-US" sz="2000" dirty="0">
              <a:effectLst/>
              <a:latin typeface="Atkinson Hyperlegible" pitchFamily="2" charset="0"/>
              <a:ea typeface="Calibri" panose="020F0502020204030204" pitchFamily="34" charset="0"/>
            </a:endParaRPr>
          </a:p>
          <a:p>
            <a:pPr marL="0" indent="0" algn="just">
              <a:spcBef>
                <a:spcPts val="0"/>
              </a:spcBef>
              <a:buNone/>
            </a:pPr>
            <a:r>
              <a:rPr lang="en-US" sz="2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Early Bird Award</a:t>
            </a:r>
            <a:endParaRPr lang="en-US" sz="2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Submit 25 members by August 31 plus Officer Data at LouisianaPTA.org/submit-officer-data-1</a:t>
            </a:r>
            <a:endParaRPr lang="en-US" sz="2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2000" dirty="0">
              <a:effectLst/>
              <a:latin typeface="Atkinson Hyperlegible" pitchFamily="2" charset="0"/>
              <a:ea typeface="Calibri" panose="020F0502020204030204" pitchFamily="34" charset="0"/>
            </a:endParaRPr>
          </a:p>
          <a:p>
            <a:pPr marL="0" marR="0" indent="0" algn="just">
              <a:spcBef>
                <a:spcPts val="0"/>
              </a:spcBef>
              <a:spcAft>
                <a:spcPts val="0"/>
              </a:spcAft>
              <a:buNone/>
            </a:pPr>
            <a:endParaRPr lang="en-US" sz="2000" b="1" dirty="0">
              <a:solidFill>
                <a:srgbClr val="1A3E6F"/>
              </a:solidFill>
              <a:effectLst/>
              <a:latin typeface="Atkinson Hyperlegible" pitchFamily="2" charset="0"/>
              <a:ea typeface="Calibri" panose="020F0502020204030204" pitchFamily="34" charset="0"/>
              <a:cs typeface="Microsoft Sans Serif" panose="020B0604020202020204" pitchFamily="34" charset="0"/>
            </a:endParaRPr>
          </a:p>
          <a:p>
            <a:pPr marL="0" indent="0" algn="just">
              <a:spcBef>
                <a:spcPts val="0"/>
              </a:spcBef>
              <a:buNone/>
            </a:pPr>
            <a:r>
              <a:rPr lang="en-US" sz="2000" b="1" dirty="0">
                <a:solidFill>
                  <a:srgbClr val="1A3E6F"/>
                </a:solidFill>
                <a:effectLst/>
                <a:latin typeface="Atkinson Hyperlegible" pitchFamily="2" charset="0"/>
                <a:ea typeface="Calibri" panose="020F0502020204030204" pitchFamily="34" charset="0"/>
                <a:cs typeface="Microsoft Sans Serif" panose="020B0604020202020204" pitchFamily="34" charset="0"/>
              </a:rPr>
              <a:t>September</a:t>
            </a:r>
            <a:endParaRPr lang="en-US" sz="2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2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Membership Head Start Award </a:t>
            </a:r>
            <a:endParaRPr lang="en-US" sz="2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Jump start the PTA with 50% or more of the previous year’s PTA membership by September 30</a:t>
            </a:r>
            <a:endParaRPr lang="en-US" sz="2000" dirty="0">
              <a:effectLst/>
              <a:latin typeface="Atkinson Hyperlegible" pitchFamily="2" charset="0"/>
              <a:ea typeface="Calibri" panose="020F0502020204030204" pitchFamily="34"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fontScale="90000"/>
          </a:bodyPr>
          <a:lstStyle/>
          <a:p>
            <a:r>
              <a:rPr lang="en-US" sz="3600" b="1" dirty="0">
                <a:solidFill>
                  <a:srgbClr val="1A3E6F"/>
                </a:solidFill>
                <a:latin typeface="Josefin Sans" panose="00000500000000000000" pitchFamily="2" charset="0"/>
              </a:rPr>
              <a:t>LAPTA Monthly Membership Challenges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46152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942109"/>
            <a:ext cx="10854104" cy="5531591"/>
          </a:xfrm>
        </p:spPr>
        <p:txBody>
          <a:bodyPr>
            <a:normAutofit/>
          </a:bodyPr>
          <a:lstStyle/>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1A3E6F"/>
                </a:solidFill>
                <a:effectLst/>
                <a:latin typeface="Arial Nova" panose="020B0504020202020204" pitchFamily="34" charset="0"/>
                <a:ea typeface="Calibri" panose="020F0502020204030204" pitchFamily="34" charset="0"/>
                <a:cs typeface="Microsoft Sans Serif" panose="020B0604020202020204" pitchFamily="34" charset="0"/>
              </a:rPr>
              <a:t>November</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Geaux PTA Award</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Achieve more than 100% of the previous year’s PTA membership </a:t>
            </a: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and completed Active Affiliation Packet by November 30</a:t>
            </a:r>
            <a:endParaRPr lang="en-US" sz="2000" dirty="0">
              <a:effectLst/>
              <a:latin typeface="Calibri" panose="020F0502020204030204" pitchFamily="34" charset="0"/>
              <a:ea typeface="Calibri" panose="020F0502020204030204" pitchFamily="34" charset="0"/>
            </a:endParaRPr>
          </a:p>
          <a:p>
            <a:pPr marL="0" marR="0" algn="just">
              <a:spcBef>
                <a:spcPts val="0"/>
              </a:spcBef>
              <a:spcAft>
                <a:spcPts val="0"/>
              </a:spcAft>
            </a:pPr>
            <a:endParaRPr lang="en-US" sz="2000" b="1" dirty="0">
              <a:solidFill>
                <a:srgbClr val="1A3E6F"/>
              </a:solidFill>
              <a:effectLst/>
              <a:latin typeface="Arial Nova" panose="020B0504020202020204" pitchFamily="34" charset="0"/>
              <a:ea typeface="Calibri" panose="020F0502020204030204" pitchFamily="34" charset="0"/>
              <a:cs typeface="Microsoft Sans Serif" panose="020B0604020202020204" pitchFamily="34" charset="0"/>
            </a:endParaRPr>
          </a:p>
          <a:p>
            <a:pPr marL="0" marR="0" indent="0" algn="just">
              <a:spcBef>
                <a:spcPts val="0"/>
              </a:spcBef>
              <a:spcAft>
                <a:spcPts val="0"/>
              </a:spcAft>
              <a:buNone/>
            </a:pPr>
            <a:r>
              <a:rPr lang="en-US" sz="2000" b="1" dirty="0">
                <a:solidFill>
                  <a:srgbClr val="1A3E6F"/>
                </a:solidFill>
                <a:effectLst/>
                <a:latin typeface="Arial Nova" panose="020B0504020202020204" pitchFamily="34" charset="0"/>
                <a:ea typeface="Calibri" panose="020F0502020204030204" pitchFamily="34" charset="0"/>
                <a:cs typeface="Microsoft Sans Serif" panose="020B0604020202020204" pitchFamily="34" charset="0"/>
              </a:rPr>
              <a:t>December</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Lagniappe Award</a:t>
            </a:r>
            <a:r>
              <a:rPr lang="en-US" sz="2000"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 </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Achieve 125% of the previous year’s membership and completed</a:t>
            </a: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Active Affiliation packet by December 31</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 </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1A3E6F"/>
                </a:solidFill>
                <a:effectLst/>
                <a:latin typeface="Arial Nova" panose="020B0504020202020204" pitchFamily="34" charset="0"/>
                <a:ea typeface="Calibri" panose="020F0502020204030204" pitchFamily="34" charset="0"/>
                <a:cs typeface="Microsoft Sans Serif" panose="020B0604020202020204" pitchFamily="34" charset="0"/>
              </a:rPr>
              <a:t>January</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Welcome Back Award</a:t>
            </a:r>
            <a:r>
              <a:rPr lang="en-US" sz="2000"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 </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Keep up the momentum with ten new members by January 31</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1A3E6F"/>
                </a:solidFill>
                <a:effectLst/>
                <a:latin typeface="Arial Nova" panose="020B0504020202020204" pitchFamily="34" charset="0"/>
                <a:ea typeface="Calibri" panose="020F0502020204030204" pitchFamily="34" charset="0"/>
                <a:cs typeface="Microsoft Sans Serif" panose="020B0604020202020204" pitchFamily="34" charset="0"/>
              </a:rPr>
              <a:t>February</a:t>
            </a:r>
            <a:endParaRPr lang="en-US" sz="20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rgbClr val="98262C"/>
                </a:solidFill>
                <a:effectLst/>
                <a:latin typeface="Arial Nova" panose="020B0504020202020204" pitchFamily="34" charset="0"/>
                <a:ea typeface="Calibri" panose="020F0502020204030204" pitchFamily="34" charset="0"/>
                <a:cs typeface="Microsoft Sans Serif" panose="020B0604020202020204" pitchFamily="34" charset="0"/>
              </a:rPr>
              <a:t>Founders’ Day Membership Challenge</a:t>
            </a: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In honor of our PTA Founders on February 17, add 17 new members</a:t>
            </a:r>
          </a:p>
          <a:p>
            <a:pPr marL="0" marR="0" indent="0" algn="just">
              <a:spcBef>
                <a:spcPts val="0"/>
              </a:spcBef>
              <a:spcAft>
                <a:spcPts val="0"/>
              </a:spcAft>
              <a:buNone/>
            </a:pPr>
            <a:r>
              <a:rPr lang="en-US" sz="2000" dirty="0">
                <a:solidFill>
                  <a:srgbClr val="000000"/>
                </a:solidFill>
                <a:effectLst/>
                <a:latin typeface="Arial Nova" panose="020B0504020202020204" pitchFamily="34" charset="0"/>
                <a:ea typeface="Calibri" panose="020F0502020204030204" pitchFamily="34" charset="0"/>
                <a:cs typeface="Microsoft Sans Serif" panose="020B0604020202020204" pitchFamily="34" charset="0"/>
              </a:rPr>
              <a:t>by Feb 28 </a:t>
            </a:r>
            <a:endParaRPr lang="en-US" sz="2000" dirty="0">
              <a:effectLst/>
              <a:latin typeface="Calibri" panose="020F0502020204030204" pitchFamily="34" charset="0"/>
              <a:ea typeface="Calibri" panose="020F050202020403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10620797" cy="914400"/>
          </a:xfrm>
        </p:spPr>
        <p:txBody>
          <a:bodyPr>
            <a:normAutofit fontScale="90000"/>
          </a:bodyPr>
          <a:lstStyle/>
          <a:p>
            <a:r>
              <a:rPr lang="en-US" sz="3600" b="1" dirty="0">
                <a:solidFill>
                  <a:srgbClr val="1A3E6F"/>
                </a:solidFill>
                <a:latin typeface="Josefin Sans" panose="00000500000000000000" pitchFamily="2" charset="0"/>
              </a:rPr>
              <a:t>LAPTA Monthly Membership Challenges, cont’d:</a:t>
            </a:r>
            <a:endParaRPr lang="en-US" sz="5400" dirty="0">
              <a:solidFill>
                <a:srgbClr val="1A3E6F"/>
              </a:solidFill>
              <a:latin typeface="Josefin Sans" panose="00000500000000000000" pitchFamily="2" charset="0"/>
            </a:endParaRPr>
          </a:p>
        </p:txBody>
      </p:sp>
      <p:pic>
        <p:nvPicPr>
          <p:cNvPr id="2" name="Picture 1">
            <a:extLst>
              <a:ext uri="{FF2B5EF4-FFF2-40B4-BE49-F238E27FC236}">
                <a16:creationId xmlns:a16="http://schemas.microsoft.com/office/drawing/2014/main" id="{418519FB-4704-6426-24EC-D145EA660285}"/>
              </a:ext>
            </a:extLst>
          </p:cNvPr>
          <p:cNvPicPr>
            <a:picLocks noChangeAspect="1"/>
          </p:cNvPicPr>
          <p:nvPr/>
        </p:nvPicPr>
        <p:blipFill>
          <a:blip r:embed="rId2"/>
          <a:stretch>
            <a:fillRect/>
          </a:stretch>
        </p:blipFill>
        <p:spPr>
          <a:xfrm>
            <a:off x="8751513" y="1607126"/>
            <a:ext cx="2906577" cy="3874655"/>
          </a:xfrm>
          <a:prstGeom prst="rect">
            <a:avLst/>
          </a:prstGeom>
        </p:spPr>
      </p:pic>
    </p:spTree>
    <p:extLst>
      <p:ext uri="{BB962C8B-B14F-4D97-AF65-F5344CB8AC3E}">
        <p14:creationId xmlns:p14="http://schemas.microsoft.com/office/powerpoint/2010/main" val="86955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600"/>
            <a:ext cx="10854104" cy="5356100"/>
          </a:xfrm>
        </p:spPr>
        <p:txBody>
          <a:bodyPr>
            <a:normAutofit fontScale="25000" lnSpcReduction="20000"/>
          </a:bodyPr>
          <a:lstStyle/>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8000" dirty="0">
                <a:solidFill>
                  <a:srgbClr val="000000"/>
                </a:solidFill>
                <a:latin typeface="Atkinson Hyperlegible" pitchFamily="2" charset="0"/>
                <a:ea typeface="Calibri" panose="020F0502020204030204" pitchFamily="34" charset="0"/>
                <a:cs typeface="Microsoft Sans Serif" panose="020B0604020202020204" pitchFamily="34" charset="0"/>
              </a:rPr>
              <a:t>A</a:t>
            </a: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nnual membership awards will be announced at the General Membership Meeting on </a:t>
            </a:r>
          </a:p>
          <a:p>
            <a:pPr marL="0" marR="0" indent="0">
              <a:lnSpc>
                <a:spcPct val="120000"/>
              </a:lnSpc>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March 25, 2023.  Membership rosters must be submitted by March 15 to office@LouisianaPTA.org in order to compete.  Go tohttps://www.louisianapta.org/awards </a:t>
            </a:r>
            <a:endParaRPr lang="en-US" sz="8000" b="1" dirty="0">
              <a:solidFill>
                <a:srgbClr val="000000"/>
              </a:solidFill>
              <a:latin typeface="Atkinson Hyperlegible" pitchFamily="2" charset="0"/>
              <a:ea typeface="Calibri" panose="020F0502020204030204" pitchFamily="34" charset="0"/>
              <a:cs typeface="Microsoft Sans Serif" panose="020B060402020202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Super Grower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Greatest increase from previous year</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Membership Marvel Award</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Increased membership by 10% over the previous year</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Golden Apple Award</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100% membership of teachers and administrators</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Platinum: One Voice for Every Child Award</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Recruit members equal to 100% of student enrollment</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Gold: One Voice for Every Child Award</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Recruit members equal to 75% of student enrollment</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 </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b="1" dirty="0">
                <a:solidFill>
                  <a:srgbClr val="98262C"/>
                </a:solidFill>
                <a:effectLst/>
                <a:latin typeface="Atkinson Hyperlegible" pitchFamily="2" charset="0"/>
                <a:ea typeface="Calibri" panose="020F0502020204030204" pitchFamily="34" charset="0"/>
                <a:cs typeface="Microsoft Sans Serif" panose="020B0604020202020204" pitchFamily="34" charset="0"/>
              </a:rPr>
              <a:t>Silver: One Voice for Every Child Award</a:t>
            </a:r>
            <a:endParaRPr lang="en-US" sz="8000" dirty="0">
              <a:effectLst/>
              <a:latin typeface="Atkinson Hyperlegible" pitchFamily="2" charset="0"/>
              <a:ea typeface="Calibri" panose="020F0502020204030204" pitchFamily="34" charset="0"/>
            </a:endParaRPr>
          </a:p>
          <a:p>
            <a:pPr marL="0" marR="0" indent="0" algn="just">
              <a:spcBef>
                <a:spcPts val="0"/>
              </a:spcBef>
              <a:spcAft>
                <a:spcPts val="0"/>
              </a:spcAft>
              <a:buNone/>
            </a:pPr>
            <a: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t>Recruit members equal to 50% of student enrollment</a:t>
            </a:r>
            <a:endParaRPr lang="en-US" sz="8000" dirty="0">
              <a:effectLst/>
              <a:latin typeface="Atkinson Hyperlegible" pitchFamily="2" charset="0"/>
              <a:ea typeface="Calibri" panose="020F0502020204030204" pitchFamily="34" charset="0"/>
            </a:endParaRPr>
          </a:p>
          <a:p>
            <a:pPr marL="0" indent="0">
              <a:buNone/>
            </a:pPr>
            <a:b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br>
            <a:endParaRPr lang="en-US" sz="8000" dirty="0">
              <a:effectLst/>
              <a:latin typeface="Atkinson Hyperlegible" pitchFamily="2" charset="0"/>
            </a:endParaRPr>
          </a:p>
          <a:p>
            <a:pPr marL="0" indent="0">
              <a:buNone/>
            </a:pPr>
            <a:br>
              <a:rPr lang="en-US" sz="8000" dirty="0">
                <a:solidFill>
                  <a:srgbClr val="000000"/>
                </a:solidFill>
                <a:effectLst/>
                <a:latin typeface="Atkinson Hyperlegible" pitchFamily="2" charset="0"/>
                <a:ea typeface="Calibri" panose="020F0502020204030204" pitchFamily="34" charset="0"/>
                <a:cs typeface="Microsoft Sans Serif" panose="020B0604020202020204" pitchFamily="34" charset="0"/>
              </a:rPr>
            </a:br>
            <a:endParaRPr lang="en-US" sz="8000" dirty="0">
              <a:effectLst/>
              <a:latin typeface="Atkinson Hyperlegible" pitchFamily="2" charset="0"/>
              <a:ea typeface="Calibri" panose="020F050202020403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10620797" cy="914400"/>
          </a:xfrm>
        </p:spPr>
        <p:txBody>
          <a:bodyPr>
            <a:normAutofit/>
          </a:bodyPr>
          <a:lstStyle/>
          <a:p>
            <a:r>
              <a:rPr lang="en-US" sz="3600" b="1" dirty="0">
                <a:solidFill>
                  <a:srgbClr val="1A3E6F"/>
                </a:solidFill>
                <a:latin typeface="Josefin Sans" panose="00000500000000000000" pitchFamily="2" charset="0"/>
              </a:rPr>
              <a:t>LAPTA Annual Membership Awards</a:t>
            </a:r>
            <a:endParaRPr lang="en-US" sz="5400" dirty="0">
              <a:solidFill>
                <a:srgbClr val="1A3E6F"/>
              </a:solidFill>
              <a:latin typeface="Josefin Sans" panose="00000500000000000000" pitchFamily="2" charset="0"/>
            </a:endParaRPr>
          </a:p>
        </p:txBody>
      </p:sp>
      <p:pic>
        <p:nvPicPr>
          <p:cNvPr id="2" name="Picture 1">
            <a:extLst>
              <a:ext uri="{FF2B5EF4-FFF2-40B4-BE49-F238E27FC236}">
                <a16:creationId xmlns:a16="http://schemas.microsoft.com/office/drawing/2014/main" id="{768FD947-AC85-35F6-1A04-26E366D635ED}"/>
              </a:ext>
            </a:extLst>
          </p:cNvPr>
          <p:cNvPicPr>
            <a:picLocks noChangeAspect="1"/>
          </p:cNvPicPr>
          <p:nvPr/>
        </p:nvPicPr>
        <p:blipFill>
          <a:blip r:embed="rId2"/>
          <a:stretch>
            <a:fillRect/>
          </a:stretch>
        </p:blipFill>
        <p:spPr>
          <a:xfrm>
            <a:off x="8123441" y="2318252"/>
            <a:ext cx="3117214" cy="4155448"/>
          </a:xfrm>
          <a:prstGeom prst="rect">
            <a:avLst/>
          </a:prstGeom>
        </p:spPr>
      </p:pic>
    </p:spTree>
    <p:extLst>
      <p:ext uri="{BB962C8B-B14F-4D97-AF65-F5344CB8AC3E}">
        <p14:creationId xmlns:p14="http://schemas.microsoft.com/office/powerpoint/2010/main" val="413463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572655"/>
            <a:ext cx="12174415" cy="1967345"/>
          </a:xfrm>
        </p:spPr>
        <p:txBody>
          <a:bodyPr>
            <a:normAutofit/>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2844800"/>
            <a:ext cx="12174415" cy="2584446"/>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043709"/>
            <a:ext cx="11166230" cy="5429991"/>
          </a:xfrm>
        </p:spPr>
        <p:txBody>
          <a:bodyPr>
            <a:normAutofit/>
          </a:bodyPr>
          <a:lstStyle/>
          <a:p>
            <a:pPr marL="0" indent="0" algn="l" rtl="0" fontAlgn="base">
              <a:buNone/>
            </a:pPr>
            <a:r>
              <a:rPr lang="en-US" sz="2400" b="0" i="0" dirty="0">
                <a:solidFill>
                  <a:srgbClr val="000000"/>
                </a:solidFill>
                <a:effectLst/>
                <a:latin typeface="Atkinson Hyperlegible" pitchFamily="2" charset="0"/>
              </a:rPr>
              <a:t>Create a Membership Binder. Suggested sections: </a:t>
            </a:r>
          </a:p>
          <a:p>
            <a:pPr algn="l" rtl="0" fontAlgn="base"/>
            <a:r>
              <a:rPr lang="en-US" sz="2400" b="0" i="0" dirty="0">
                <a:solidFill>
                  <a:srgbClr val="000000"/>
                </a:solidFill>
                <a:effectLst/>
                <a:latin typeface="Atkinson Hyperlegible" pitchFamily="2" charset="0"/>
              </a:rPr>
              <a:t>Tab 1: Summary of PTA accounts and passwords and the Board roster. </a:t>
            </a:r>
          </a:p>
          <a:p>
            <a:pPr algn="l" rtl="0" fontAlgn="base"/>
            <a:r>
              <a:rPr lang="en-US" sz="2400" b="0" i="0" dirty="0">
                <a:solidFill>
                  <a:srgbClr val="000000"/>
                </a:solidFill>
                <a:effectLst/>
                <a:latin typeface="Atkinson Hyperlegible" pitchFamily="2" charset="0"/>
              </a:rPr>
              <a:t>Tab 2: LAPTA Toolkit: Membership, Section 6, plus sections 1 (Office &amp;PTA Basics), 5 (Board of Directors), and 10 (Bylaws, Standing Rules &amp; Articles of Incorporation) </a:t>
            </a:r>
          </a:p>
          <a:p>
            <a:pPr algn="l" rtl="0" fontAlgn="base"/>
            <a:r>
              <a:rPr lang="en-US" sz="2400" b="0" i="0" dirty="0">
                <a:solidFill>
                  <a:srgbClr val="000000"/>
                </a:solidFill>
                <a:effectLst/>
                <a:latin typeface="Atkinson Hyperlegible" pitchFamily="2" charset="0"/>
              </a:rPr>
              <a:t>Tab 3: Membership Reports and Rosters spreadsheets, reports, notes, email campaigns, Welcome Packet, and </a:t>
            </a:r>
            <a:r>
              <a:rPr lang="en-US" sz="2400" dirty="0">
                <a:solidFill>
                  <a:srgbClr val="000000"/>
                </a:solidFill>
                <a:latin typeface="Atkinson Hyperlegible" pitchFamily="2" charset="0"/>
              </a:rPr>
              <a:t>other membership materials</a:t>
            </a:r>
            <a:r>
              <a:rPr lang="en-US" sz="2400" b="0" i="0" dirty="0">
                <a:solidFill>
                  <a:srgbClr val="000000"/>
                </a:solidFill>
                <a:effectLst/>
                <a:latin typeface="Atkinson Hyperlegible" pitchFamily="2" charset="0"/>
              </a:rPr>
              <a:t>  </a:t>
            </a:r>
          </a:p>
          <a:p>
            <a:pPr algn="l" rtl="0" fontAlgn="base"/>
            <a:r>
              <a:rPr lang="en-US" sz="2400" b="0" i="0" dirty="0">
                <a:solidFill>
                  <a:srgbClr val="000000"/>
                </a:solidFill>
                <a:effectLst/>
                <a:latin typeface="Atkinson Hyperlegible" pitchFamily="2" charset="0"/>
              </a:rPr>
              <a:t>Tab 4: Agendas and Minutes</a:t>
            </a:r>
          </a:p>
          <a:p>
            <a:pPr algn="l" rtl="0" fontAlgn="base"/>
            <a:r>
              <a:rPr lang="en-US" sz="2400" b="0" i="0" dirty="0">
                <a:solidFill>
                  <a:srgbClr val="000000"/>
                </a:solidFill>
                <a:effectLst/>
                <a:latin typeface="Atkinson Hyperlegible" pitchFamily="2" charset="0"/>
              </a:rPr>
              <a:t>Tab 5:</a:t>
            </a:r>
            <a:r>
              <a:rPr lang="en-US" sz="2400" dirty="0">
                <a:effectLst/>
                <a:latin typeface="Arial Nova" panose="020B0504020202020204" pitchFamily="34" charset="0"/>
                <a:ea typeface="Calibri" panose="020F0502020204030204" pitchFamily="34" charset="0"/>
              </a:rPr>
              <a:t> Notes, email campaigns, Welcome Packet, and other membership materials</a:t>
            </a:r>
          </a:p>
          <a:p>
            <a:pPr fontAlgn="base"/>
            <a:r>
              <a:rPr lang="en-US" sz="2400" dirty="0">
                <a:effectLst/>
                <a:latin typeface="Arial Nova" panose="020B0504020202020204" pitchFamily="34" charset="0"/>
                <a:ea typeface="Calibri" panose="020F0502020204030204" pitchFamily="34" charset="0"/>
              </a:rPr>
              <a:t>Tab 6: Deposit Forms and Expense Forms from the Treasurer</a:t>
            </a:r>
            <a:endParaRPr lang="en-US" sz="2400" dirty="0">
              <a:effectLst/>
              <a:latin typeface="Calibri" panose="020F0502020204030204" pitchFamily="34" charset="0"/>
              <a:ea typeface="Calibri" panose="020F0502020204030204" pitchFamily="34" charset="0"/>
            </a:endParaRPr>
          </a:p>
          <a:p>
            <a:pPr algn="l" rtl="0" fontAlgn="base"/>
            <a:r>
              <a:rPr lang="en-US" sz="2400" b="0" i="0" dirty="0">
                <a:solidFill>
                  <a:srgbClr val="000000"/>
                </a:solidFill>
                <a:effectLst/>
                <a:latin typeface="Atkinson Hyperlegible" pitchFamily="2" charset="0"/>
              </a:rPr>
              <a:t>Tab 7: Other </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1066" y="286328"/>
            <a:ext cx="8673611" cy="822036"/>
          </a:xfrm>
        </p:spPr>
        <p:txBody>
          <a:bodyPr>
            <a:normAutofit/>
          </a:bodyPr>
          <a:lstStyle/>
          <a:p>
            <a:r>
              <a:rPr lang="en-US" sz="3600" b="1" dirty="0">
                <a:solidFill>
                  <a:srgbClr val="1A3E6F"/>
                </a:solidFill>
                <a:latin typeface="Josefin Sans" panose="00000500000000000000" pitchFamily="2" charset="0"/>
              </a:rPr>
              <a:t>Membership Binder </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59617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fontScale="90000"/>
          </a:bodyPr>
          <a:lstStyle/>
          <a:p>
            <a:r>
              <a:rPr lang="en-US" sz="3100" b="1" dirty="0">
                <a:solidFill>
                  <a:srgbClr val="1A3E6F"/>
                </a:solidFill>
                <a:latin typeface="Josefin Sans" panose="00000500000000000000" pitchFamily="2" charset="0"/>
              </a:rPr>
              <a:t>Communications &amp; Social Media </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060456" y="93541"/>
            <a:ext cx="4930122" cy="6380157"/>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619858" y="1348510"/>
            <a:ext cx="5023560" cy="4351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More assistance is available at:</a:t>
            </a:r>
          </a:p>
          <a:p>
            <a:pPr marL="0" indent="0">
              <a:buNone/>
            </a:pPr>
            <a:r>
              <a:rPr lang="en-US" sz="2600" dirty="0">
                <a:latin typeface="Atkinson Hyperlegible" pitchFamily="50" charset="0"/>
              </a:rPr>
              <a:t>https://www.pta.org/local-leader-kit/communications</a:t>
            </a:r>
          </a:p>
        </p:txBody>
      </p:sp>
      <p:sp>
        <p:nvSpPr>
          <p:cNvPr id="6" name="TextBox 5">
            <a:extLst>
              <a:ext uri="{FF2B5EF4-FFF2-40B4-BE49-F238E27FC236}">
                <a16:creationId xmlns:a16="http://schemas.microsoft.com/office/drawing/2014/main" id="{0905786F-2433-E2B4-87D2-89C2DD0E10FE}"/>
              </a:ext>
            </a:extLst>
          </p:cNvPr>
          <p:cNvSpPr txBox="1"/>
          <p:nvPr/>
        </p:nvSpPr>
        <p:spPr>
          <a:xfrm>
            <a:off x="692727" y="2660073"/>
            <a:ext cx="4562763" cy="1200329"/>
          </a:xfrm>
          <a:prstGeom prst="rect">
            <a:avLst/>
          </a:prstGeom>
          <a:noFill/>
        </p:spPr>
        <p:txBody>
          <a:bodyPr wrap="square">
            <a:spAutoFit/>
          </a:bodyPr>
          <a:lstStyle/>
          <a:p>
            <a:r>
              <a:rPr lang="en-US" b="0" i="0" dirty="0">
                <a:solidFill>
                  <a:srgbClr val="444444"/>
                </a:solidFill>
                <a:effectLst/>
                <a:latin typeface="myriad-pro"/>
              </a:rPr>
              <a:t>National PTA shares tips and best practices to effectively share messages with fellow PTA members, school staff and administrators, community members, and the media.</a:t>
            </a:r>
            <a:endParaRPr lang="en-US" dirty="0"/>
          </a:p>
        </p:txBody>
      </p:sp>
    </p:spTree>
    <p:extLst>
      <p:ext uri="{BB962C8B-B14F-4D97-AF65-F5344CB8AC3E}">
        <p14:creationId xmlns:p14="http://schemas.microsoft.com/office/powerpoint/2010/main" val="62425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fontScale="90000"/>
          </a:bodyPr>
          <a:lstStyle/>
          <a:p>
            <a:r>
              <a:rPr lang="en-US" sz="3100" b="1" dirty="0">
                <a:solidFill>
                  <a:srgbClr val="1A3E6F"/>
                </a:solidFill>
                <a:latin typeface="Josefin Sans" panose="00000500000000000000" pitchFamily="2" charset="0"/>
              </a:rPr>
              <a:t>Communications &amp; Social Media </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548584" y="93543"/>
            <a:ext cx="4930121" cy="6380157"/>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713295" y="1348510"/>
            <a:ext cx="5382705" cy="58275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600" dirty="0">
                <a:latin typeface="Atkinson Hyperlegible" pitchFamily="50" charset="0"/>
              </a:rPr>
              <a:t>Communicate to share the </a:t>
            </a:r>
          </a:p>
          <a:p>
            <a:pPr marL="0" indent="0" algn="ctr">
              <a:buNone/>
            </a:pPr>
            <a:r>
              <a:rPr lang="en-US" sz="8600" dirty="0">
                <a:latin typeface="Atkinson Hyperlegible" pitchFamily="50" charset="0"/>
              </a:rPr>
              <a:t>good work of PTA</a:t>
            </a:r>
          </a:p>
          <a:p>
            <a:pPr marL="0" indent="0">
              <a:buNone/>
            </a:pPr>
            <a:endParaRPr lang="en-US" sz="2600" dirty="0">
              <a:latin typeface="Atkinson Hyperlegible" pitchFamily="50" charset="0"/>
            </a:endParaRPr>
          </a:p>
        </p:txBody>
      </p:sp>
      <p:sp>
        <p:nvSpPr>
          <p:cNvPr id="6" name="TextBox 5">
            <a:extLst>
              <a:ext uri="{FF2B5EF4-FFF2-40B4-BE49-F238E27FC236}">
                <a16:creationId xmlns:a16="http://schemas.microsoft.com/office/drawing/2014/main" id="{0905786F-2433-E2B4-87D2-89C2DD0E10FE}"/>
              </a:ext>
            </a:extLst>
          </p:cNvPr>
          <p:cNvSpPr txBox="1"/>
          <p:nvPr/>
        </p:nvSpPr>
        <p:spPr>
          <a:xfrm>
            <a:off x="814895" y="2207491"/>
            <a:ext cx="5382705" cy="203132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44444"/>
                </a:solidFill>
                <a:effectLst/>
                <a:latin typeface="myriad-pro"/>
              </a:rPr>
              <a:t>Newsletters</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r>
              <a:rPr lang="en-US" b="0" i="0" dirty="0">
                <a:solidFill>
                  <a:srgbClr val="444444"/>
                </a:solidFill>
                <a:effectLst/>
                <a:latin typeface="myriad-pro"/>
              </a:rPr>
              <a:t>Website</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r>
              <a:rPr lang="en-US" b="0" i="0" dirty="0">
                <a:solidFill>
                  <a:srgbClr val="444444"/>
                </a:solidFill>
                <a:effectLst/>
                <a:latin typeface="myriad-pro"/>
              </a:rPr>
              <a:t>Social media platforms</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endParaRPr lang="en-US" b="0" i="0" dirty="0">
              <a:solidFill>
                <a:srgbClr val="444444"/>
              </a:solidFill>
              <a:effectLst/>
              <a:latin typeface="myriad-pro"/>
            </a:endParaRPr>
          </a:p>
        </p:txBody>
      </p:sp>
    </p:spTree>
    <p:extLst>
      <p:ext uri="{BB962C8B-B14F-4D97-AF65-F5344CB8AC3E}">
        <p14:creationId xmlns:p14="http://schemas.microsoft.com/office/powerpoint/2010/main" val="36724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408842"/>
            <a:ext cx="8225204" cy="1516602"/>
          </a:xfrm>
        </p:spPr>
        <p:txBody>
          <a:bodyPr>
            <a:normAutofit/>
          </a:bodyPr>
          <a:lstStyle/>
          <a:p>
            <a:r>
              <a:rPr lang="en-US" sz="3600" b="1" dirty="0">
                <a:solidFill>
                  <a:srgbClr val="1A3E6F"/>
                </a:solidFill>
                <a:latin typeface="Josefin Sans" panose="00000500000000000000" pitchFamily="2" charset="0"/>
              </a:rPr>
              <a:t>Review – today you have covered:</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811284"/>
            <a:ext cx="10832123" cy="4365680"/>
          </a:xfrm>
        </p:spPr>
        <p:txBody>
          <a:bodyPr>
            <a:normAutofit/>
          </a:bodyPr>
          <a:lstStyle/>
          <a:p>
            <a:r>
              <a:rPr lang="en-US" sz="2600" dirty="0">
                <a:latin typeface="Atkinson Hyperlegible" pitchFamily="50" charset="0"/>
              </a:rPr>
              <a:t>LAPTA Officer and Unit requirements</a:t>
            </a:r>
          </a:p>
          <a:p>
            <a:r>
              <a:rPr lang="en-US" sz="2600" dirty="0">
                <a:latin typeface="Atkinson Hyperlegible" pitchFamily="50" charset="0"/>
              </a:rPr>
              <a:t>Basic roles and responsibilities of a Membership VP/Chair</a:t>
            </a:r>
          </a:p>
          <a:p>
            <a:r>
              <a:rPr lang="en-US" sz="2600" dirty="0">
                <a:latin typeface="Atkinson Hyperlegible" pitchFamily="50" charset="0"/>
              </a:rPr>
              <a:t>Been introduced to National PTAs Membership Tools and Resources</a:t>
            </a:r>
          </a:p>
          <a:p>
            <a:r>
              <a:rPr lang="en-US" sz="2600" dirty="0">
                <a:latin typeface="Atkinson Hyperlegible" pitchFamily="50" charset="0"/>
              </a:rPr>
              <a:t>Reviewed the LAPTA Dues Submission Process and Membership Reporting Requirements </a:t>
            </a:r>
          </a:p>
          <a:p>
            <a:r>
              <a:rPr lang="en-US" sz="2600" dirty="0">
                <a:latin typeface="Atkinson Hyperlegible" pitchFamily="50" charset="0"/>
              </a:rPr>
              <a:t>The LAPTA Monthly Membership Challenges and Annual Awards</a:t>
            </a:r>
          </a:p>
          <a:p>
            <a:r>
              <a:rPr lang="en-US" sz="2600" dirty="0">
                <a:latin typeface="Atkinson Hyperlegible" pitchFamily="50" charset="0"/>
              </a:rPr>
              <a:t>The LAPTA Communications and Social Media Guidance memo</a:t>
            </a:r>
          </a:p>
          <a:p>
            <a:pPr marL="0" indent="0">
              <a:buNone/>
            </a:pPr>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Tree>
    <p:extLst>
      <p:ext uri="{BB962C8B-B14F-4D97-AF65-F5344CB8AC3E}">
        <p14:creationId xmlns:p14="http://schemas.microsoft.com/office/powerpoint/2010/main" val="350451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563418"/>
            <a:ext cx="8225204" cy="738910"/>
          </a:xfrm>
        </p:spPr>
        <p:txBody>
          <a:bodyPr>
            <a:normAutofit fontScale="90000"/>
          </a:bodyPr>
          <a:lstStyle/>
          <a:p>
            <a:r>
              <a:rPr lang="en-US" sz="3600" b="1" dirty="0">
                <a:solidFill>
                  <a:srgbClr val="1A3E6F"/>
                </a:solidFill>
                <a:latin typeface="Josefin Sans" panose="00000500000000000000" pitchFamily="2" charset="0"/>
              </a:rPr>
              <a:t>Any questions?</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 </a:t>
            </a:r>
            <a:endParaRPr lang="en-US" sz="5400" dirty="0">
              <a:solidFill>
                <a:srgbClr val="1A3E6F"/>
              </a:solidFill>
              <a:latin typeface="Josefin Sans" panose="00000500000000000000" pitchFamily="2"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7" name="TextBox 6">
            <a:extLst>
              <a:ext uri="{FF2B5EF4-FFF2-40B4-BE49-F238E27FC236}">
                <a16:creationId xmlns:a16="http://schemas.microsoft.com/office/drawing/2014/main" id="{251EC3AC-556D-66BA-A5CB-851D1BCB5641}"/>
              </a:ext>
            </a:extLst>
          </p:cNvPr>
          <p:cNvSpPr txBox="1"/>
          <p:nvPr/>
        </p:nvSpPr>
        <p:spPr>
          <a:xfrm>
            <a:off x="434108" y="5493698"/>
            <a:ext cx="4368800" cy="584775"/>
          </a:xfrm>
          <a:prstGeom prst="rect">
            <a:avLst/>
          </a:prstGeom>
          <a:noFill/>
        </p:spPr>
        <p:txBody>
          <a:bodyPr wrap="square" rtlCol="0">
            <a:spAutoFit/>
          </a:bodyPr>
          <a:lstStyle/>
          <a:p>
            <a:r>
              <a:rPr lang="en-US" sz="3200" dirty="0">
                <a:latin typeface="Josefin Sans" pitchFamily="2" charset="0"/>
              </a:rPr>
              <a:t>   </a:t>
            </a:r>
            <a:r>
              <a:rPr lang="en-US" sz="3200" b="1" dirty="0">
                <a:solidFill>
                  <a:schemeClr val="accent1">
                    <a:lumMod val="75000"/>
                  </a:schemeClr>
                </a:solidFill>
                <a:latin typeface="Josefin Sans" pitchFamily="2" charset="0"/>
              </a:rPr>
              <a:t>One Last thing ………</a:t>
            </a:r>
          </a:p>
        </p:txBody>
      </p:sp>
      <p:pic>
        <p:nvPicPr>
          <p:cNvPr id="4100" name="Picture 4">
            <a:extLst>
              <a:ext uri="{FF2B5EF4-FFF2-40B4-BE49-F238E27FC236}">
                <a16:creationId xmlns:a16="http://schemas.microsoft.com/office/drawing/2014/main" id="{5310B988-00B6-65CB-22ED-0F6F1327C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892" y="741589"/>
            <a:ext cx="3671884" cy="47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1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2392218" y="489528"/>
            <a:ext cx="8229600" cy="1422399"/>
          </a:xfrm>
        </p:spPr>
        <p:txBody>
          <a:bodyPr>
            <a:normAutofit fontScale="90000"/>
          </a:bodyPr>
          <a:lstStyle/>
          <a:p>
            <a:pPr algn="ctr"/>
            <a:r>
              <a:rPr lang="en-US" sz="3600" b="1" dirty="0">
                <a:solidFill>
                  <a:srgbClr val="1A3E6F"/>
                </a:solidFill>
                <a:latin typeface="Josefin Sans" panose="00000500000000000000" pitchFamily="2" charset="0"/>
              </a:rPr>
              <a:t>LAPTA is in search of a Membership VP  </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to serve on the Board of Directors</a:t>
            </a:r>
            <a:endParaRPr lang="en-US" sz="5400" dirty="0">
              <a:solidFill>
                <a:srgbClr val="1A3E6F"/>
              </a:solidFill>
              <a:latin typeface="Josefin Sans" panose="00000500000000000000" pitchFamily="2" charset="0"/>
            </a:endParaRPr>
          </a:p>
        </p:txBody>
      </p:sp>
      <p:pic>
        <p:nvPicPr>
          <p:cNvPr id="6" name="Content Placeholder 5">
            <a:extLst>
              <a:ext uri="{FF2B5EF4-FFF2-40B4-BE49-F238E27FC236}">
                <a16:creationId xmlns:a16="http://schemas.microsoft.com/office/drawing/2014/main" id="{745CA76D-968C-0505-A9F5-A755EE9179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4816365" y="2593090"/>
            <a:ext cx="2559267" cy="2559267"/>
          </a:xfr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3" name="TextBox 2">
            <a:extLst>
              <a:ext uri="{FF2B5EF4-FFF2-40B4-BE49-F238E27FC236}">
                <a16:creationId xmlns:a16="http://schemas.microsoft.com/office/drawing/2014/main" id="{5D72CC26-1658-27C5-75D4-5F2469E22B43}"/>
              </a:ext>
            </a:extLst>
          </p:cNvPr>
          <p:cNvSpPr txBox="1"/>
          <p:nvPr/>
        </p:nvSpPr>
        <p:spPr>
          <a:xfrm>
            <a:off x="3038763" y="5622889"/>
            <a:ext cx="6253019" cy="646331"/>
          </a:xfrm>
          <a:prstGeom prst="rect">
            <a:avLst/>
          </a:prstGeom>
          <a:noFill/>
        </p:spPr>
        <p:txBody>
          <a:bodyPr wrap="square" rtlCol="0">
            <a:spAutoFit/>
          </a:bodyPr>
          <a:lstStyle/>
          <a:p>
            <a:pPr algn="ctr"/>
            <a:r>
              <a:rPr lang="en-US" dirty="0">
                <a:latin typeface="Atkinson Hyperlegible" pitchFamily="2" charset="0"/>
              </a:rPr>
              <a:t>Email us at </a:t>
            </a:r>
            <a:r>
              <a:rPr lang="en-US" dirty="0">
                <a:latin typeface="Atkinson Hyperlegible" pitchFamily="2" charset="0"/>
                <a:hlinkClick r:id="rId3"/>
              </a:rPr>
              <a:t>president@louisianapta.org</a:t>
            </a:r>
            <a:r>
              <a:rPr lang="en-US" dirty="0">
                <a:latin typeface="Atkinson Hyperlegible" pitchFamily="2" charset="0"/>
              </a:rPr>
              <a:t> if you are interested in learning more about volunteering at the state level</a:t>
            </a:r>
          </a:p>
        </p:txBody>
      </p:sp>
      <p:sp>
        <p:nvSpPr>
          <p:cNvPr id="4" name="TextBox 3">
            <a:extLst>
              <a:ext uri="{FF2B5EF4-FFF2-40B4-BE49-F238E27FC236}">
                <a16:creationId xmlns:a16="http://schemas.microsoft.com/office/drawing/2014/main" id="{31F5BD2E-DBB7-F498-DD3E-FA18F1884EA2}"/>
              </a:ext>
            </a:extLst>
          </p:cNvPr>
          <p:cNvSpPr txBox="1"/>
          <p:nvPr/>
        </p:nvSpPr>
        <p:spPr>
          <a:xfrm>
            <a:off x="5457746" y="2081267"/>
            <a:ext cx="1329210" cy="369332"/>
          </a:xfrm>
          <a:prstGeom prst="rect">
            <a:avLst/>
          </a:prstGeom>
          <a:noFill/>
        </p:spPr>
        <p:txBody>
          <a:bodyPr wrap="none" rtlCol="0">
            <a:spAutoFit/>
          </a:bodyPr>
          <a:lstStyle/>
          <a:p>
            <a:r>
              <a:rPr lang="en-US" dirty="0">
                <a:latin typeface="Atkinson Hyperlegible" pitchFamily="2" charset="0"/>
              </a:rPr>
              <a:t>Apply here!</a:t>
            </a:r>
          </a:p>
        </p:txBody>
      </p:sp>
    </p:spTree>
    <p:extLst>
      <p:ext uri="{BB962C8B-B14F-4D97-AF65-F5344CB8AC3E}">
        <p14:creationId xmlns:p14="http://schemas.microsoft.com/office/powerpoint/2010/main" val="80259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408842"/>
            <a:ext cx="8225204" cy="1516602"/>
          </a:xfrm>
        </p:spPr>
        <p:txBody>
          <a:bodyPr>
            <a:normAutofit/>
          </a:bodyPr>
          <a:lstStyle/>
          <a:p>
            <a:r>
              <a:rPr lang="en-US" sz="3600" b="1" dirty="0">
                <a:solidFill>
                  <a:srgbClr val="1A3E6F"/>
                </a:solidFill>
                <a:latin typeface="Josefin Sans" panose="00000500000000000000" pitchFamily="2" charset="0"/>
              </a:rPr>
              <a:t>Objectives today:</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811284"/>
            <a:ext cx="10832123" cy="4365680"/>
          </a:xfrm>
        </p:spPr>
        <p:txBody>
          <a:bodyPr>
            <a:normAutofit/>
          </a:bodyPr>
          <a:lstStyle/>
          <a:p>
            <a:r>
              <a:rPr lang="en-US" sz="2600" dirty="0">
                <a:latin typeface="Atkinson Hyperlegible" pitchFamily="50" charset="0"/>
              </a:rPr>
              <a:t>Become aware of LAPTA Officer and Unit requirements</a:t>
            </a:r>
          </a:p>
          <a:p>
            <a:r>
              <a:rPr lang="en-US" sz="2600" dirty="0">
                <a:latin typeface="Atkinson Hyperlegible" pitchFamily="50" charset="0"/>
              </a:rPr>
              <a:t>Review the duties of the Membership VP/Chair and committee members</a:t>
            </a:r>
          </a:p>
          <a:p>
            <a:r>
              <a:rPr lang="en-US" sz="2600" dirty="0">
                <a:latin typeface="Atkinson Hyperlegible" pitchFamily="50" charset="0"/>
              </a:rPr>
              <a:t>Learn about Membership Campaigns </a:t>
            </a:r>
          </a:p>
          <a:p>
            <a:r>
              <a:rPr lang="en-US" sz="2600" dirty="0">
                <a:latin typeface="Atkinson Hyperlegible" pitchFamily="50" charset="0"/>
              </a:rPr>
              <a:t>Define the Value of PTA – how to create a PTA Value Message</a:t>
            </a:r>
          </a:p>
          <a:p>
            <a:r>
              <a:rPr lang="en-US" sz="2600" dirty="0">
                <a:latin typeface="Atkinson Hyperlegible" pitchFamily="50" charset="0"/>
              </a:rPr>
              <a:t>Learn about the LAPTA Monthly Membership Challenges and Annual Awards</a:t>
            </a:r>
          </a:p>
          <a:p>
            <a:r>
              <a:rPr lang="en-US" sz="2600" dirty="0">
                <a:latin typeface="Atkinson Hyperlegible" pitchFamily="50" charset="0"/>
              </a:rPr>
              <a:t>Become aware of the LAPTA Communications and Social Media Guidance memo</a:t>
            </a:r>
          </a:p>
          <a:p>
            <a:endParaRPr lang="en-US" sz="3200" dirty="0">
              <a:latin typeface="Atkinson Hyperlegible" pitchFamily="50" charset="0"/>
            </a:endParaRPr>
          </a:p>
          <a:p>
            <a:pPr marL="0" indent="0">
              <a:buNone/>
            </a:pPr>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Tree>
    <p:extLst>
      <p:ext uri="{BB962C8B-B14F-4D97-AF65-F5344CB8AC3E}">
        <p14:creationId xmlns:p14="http://schemas.microsoft.com/office/powerpoint/2010/main" val="210878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08029" y="175491"/>
            <a:ext cx="10745771" cy="1016000"/>
          </a:xfrm>
        </p:spPr>
        <p:txBody>
          <a:bodyPr>
            <a:normAutofit/>
          </a:bodyPr>
          <a:lstStyle/>
          <a:p>
            <a:r>
              <a:rPr lang="en-US" sz="3600" b="1" dirty="0">
                <a:solidFill>
                  <a:srgbClr val="1A3E6F"/>
                </a:solidFill>
                <a:latin typeface="Josefin Sans" panose="00000500000000000000" pitchFamily="2" charset="0"/>
              </a:rPr>
              <a:t>Where to start?  With Sign-Ups &amp; Downloads</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838200" y="1191491"/>
            <a:ext cx="10515600" cy="4734525"/>
          </a:xfrm>
        </p:spPr>
        <p:txBody>
          <a:bodyPr>
            <a:normAutofit/>
          </a:bodyPr>
          <a:lstStyle/>
          <a:p>
            <a:r>
              <a:rPr lang="en-US" sz="2600" dirty="0">
                <a:latin typeface="Atkinson Hyperlegible" pitchFamily="50" charset="0"/>
              </a:rPr>
              <a:t>Register at </a:t>
            </a:r>
            <a:r>
              <a:rPr lang="en-US" sz="2600" b="1" dirty="0">
                <a:latin typeface="Atkinson Hyperlegible" pitchFamily="50" charset="0"/>
              </a:rPr>
              <a:t>LouisianaPTA.org/submit-officer-data-1</a:t>
            </a:r>
            <a:r>
              <a:rPr lang="en-US" sz="2600" dirty="0">
                <a:latin typeface="Atkinson Hyperlegible" pitchFamily="50" charset="0"/>
              </a:rPr>
              <a:t>. This is required and will allow you to receive LAPTA emails and e-newsletters.</a:t>
            </a:r>
          </a:p>
          <a:p>
            <a:r>
              <a:rPr lang="en-US" sz="2600" dirty="0">
                <a:latin typeface="Atkinson Hyperlegible" pitchFamily="50" charset="0"/>
              </a:rPr>
              <a:t>Visit </a:t>
            </a:r>
            <a:r>
              <a:rPr lang="en-US" sz="2600" b="1" dirty="0">
                <a:latin typeface="Atkinson Hyperlegible" pitchFamily="50" charset="0"/>
              </a:rPr>
              <a:t>LouisianaPTA.org/membership</a:t>
            </a:r>
            <a:endParaRPr lang="en-US" sz="2600" dirty="0">
              <a:latin typeface="Atkinson Hyperlegible" pitchFamily="50" charset="0"/>
            </a:endParaRPr>
          </a:p>
          <a:p>
            <a:r>
              <a:rPr lang="en-US" sz="2600" dirty="0">
                <a:latin typeface="Atkinson Hyperlegible" pitchFamily="50" charset="0"/>
              </a:rPr>
              <a:t>Download the </a:t>
            </a:r>
            <a:r>
              <a:rPr lang="en-US" sz="2600" b="1" dirty="0">
                <a:latin typeface="Atkinson Hyperlegible" pitchFamily="50" charset="0"/>
              </a:rPr>
              <a:t>LAPTA Toolkit: Membership Sec 6</a:t>
            </a:r>
            <a:r>
              <a:rPr lang="en-US" sz="2600" dirty="0">
                <a:latin typeface="Atkinson Hyperlegible" pitchFamily="50" charset="0"/>
              </a:rPr>
              <a:t>. The Toolkit contains information on your job </a:t>
            </a:r>
          </a:p>
          <a:p>
            <a:r>
              <a:rPr lang="en-US" sz="2600" dirty="0">
                <a:latin typeface="Atkinson Hyperlegible" pitchFamily="50" charset="0"/>
              </a:rPr>
              <a:t>Create an account at </a:t>
            </a:r>
            <a:r>
              <a:rPr lang="en-US" sz="2600" b="1" dirty="0">
                <a:latin typeface="Atkinson Hyperlegible" pitchFamily="50" charset="0"/>
              </a:rPr>
              <a:t>PTA.org and create an account.</a:t>
            </a:r>
            <a:r>
              <a:rPr lang="en-US" sz="2600" dirty="0">
                <a:latin typeface="Atkinson Hyperlegible" pitchFamily="50" charset="0"/>
              </a:rPr>
              <a:t> There is lots of information plus e-Learning and “Thrive” educational videos.</a:t>
            </a:r>
          </a:p>
          <a:p>
            <a:r>
              <a:rPr lang="en-US" sz="2600" dirty="0">
                <a:latin typeface="Atkinson Hyperlegible" pitchFamily="50" charset="0"/>
              </a:rPr>
              <a:t>Reminder: all officers need to be </a:t>
            </a:r>
            <a:r>
              <a:rPr lang="en-US" sz="2600" b="1" dirty="0">
                <a:latin typeface="Atkinson Hyperlegible" pitchFamily="50" charset="0"/>
              </a:rPr>
              <a:t>PTA members </a:t>
            </a:r>
            <a:r>
              <a:rPr lang="en-US" sz="2600" dirty="0">
                <a:latin typeface="Atkinson Hyperlegible" pitchFamily="50" charset="0"/>
              </a:rPr>
              <a:t>of their Local PTA Units --  this also makes you a LAPTA and National PTA member.</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Tree>
    <p:extLst>
      <p:ext uri="{BB962C8B-B14F-4D97-AF65-F5344CB8AC3E}">
        <p14:creationId xmlns:p14="http://schemas.microsoft.com/office/powerpoint/2010/main" val="406651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1066" y="1385456"/>
            <a:ext cx="10854104" cy="4791508"/>
          </a:xfrm>
        </p:spPr>
        <p:txBody>
          <a:bodyPr>
            <a:normAutofit/>
          </a:bodyPr>
          <a:lstStyle/>
          <a:p>
            <a:pPr>
              <a:buSzPct val="100000"/>
            </a:pPr>
            <a:r>
              <a:rPr lang="en-US" b="0" i="0" dirty="0">
                <a:solidFill>
                  <a:srgbClr val="444444"/>
                </a:solidFill>
                <a:effectLst/>
                <a:latin typeface="Atkinson Hyperlegible" pitchFamily="2" charset="0"/>
              </a:rPr>
              <a:t>A growing and engaged membership is the foundation for achieving PTA's mission to make every child's potential a reality.</a:t>
            </a:r>
            <a:endParaRPr lang="en-US" dirty="0">
              <a:latin typeface="Atkinson Hyperlegible" pitchFamily="2" charset="0"/>
            </a:endParaRPr>
          </a:p>
          <a:p>
            <a:pPr>
              <a:buSzPct val="100000"/>
            </a:pPr>
            <a:r>
              <a:rPr lang="en-US" b="0" i="0" dirty="0">
                <a:solidFill>
                  <a:srgbClr val="444444"/>
                </a:solidFill>
                <a:effectLst/>
                <a:latin typeface="Atkinson Hyperlegible" pitchFamily="2" charset="0"/>
              </a:rPr>
              <a:t>PTA stands for every child, one voice. Members represent and speak for every child.</a:t>
            </a:r>
          </a:p>
          <a:p>
            <a:pPr>
              <a:buSzPct val="100000"/>
            </a:pPr>
            <a:r>
              <a:rPr lang="en-US" b="0" i="0" dirty="0">
                <a:effectLst/>
                <a:latin typeface="Atkinson Hyperlegible" pitchFamily="2" charset="0"/>
              </a:rPr>
              <a:t>Growing membership is the responsibility of everyone on your board.</a:t>
            </a:r>
          </a:p>
          <a:p>
            <a:pPr>
              <a:buSzPct val="100000"/>
            </a:pPr>
            <a:r>
              <a:rPr lang="en-US" b="0" i="0" dirty="0">
                <a:solidFill>
                  <a:srgbClr val="444444"/>
                </a:solidFill>
                <a:effectLst/>
                <a:latin typeface="Atkinson Hyperlegible" pitchFamily="2" charset="0"/>
              </a:rPr>
              <a:t>There is strength in numbers – one person CAN make a difference and a room full of people can make CHANGES!</a:t>
            </a: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176964"/>
            <a:ext cx="12191999" cy="659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619858" y="240146"/>
            <a:ext cx="8664819" cy="1145310"/>
          </a:xfrm>
        </p:spPr>
        <p:txBody>
          <a:bodyPr>
            <a:normAutofit/>
          </a:bodyPr>
          <a:lstStyle/>
          <a:p>
            <a:r>
              <a:rPr lang="en-US" sz="3600" b="1" dirty="0">
                <a:solidFill>
                  <a:srgbClr val="1A3E6F"/>
                </a:solidFill>
                <a:latin typeface="Josefin Sans" panose="00000500000000000000" pitchFamily="2" charset="0"/>
              </a:rPr>
              <a:t>Why do membership numbers matter?       </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9845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290897"/>
            <a:ext cx="12191999" cy="54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44073"/>
            <a:ext cx="11104684" cy="4646824"/>
          </a:xfrm>
        </p:spPr>
        <p:txBody>
          <a:bodyPr>
            <a:normAutofit/>
          </a:bodyPr>
          <a:lstStyle/>
          <a:p>
            <a:r>
              <a:rPr lang="en-US" sz="2600" dirty="0">
                <a:latin typeface="Atkinson Hyperlegible" pitchFamily="50" charset="0"/>
              </a:rPr>
              <a:t>You are a member of the Executive Committee (if a VP) and/or the Board of Directors.</a:t>
            </a:r>
          </a:p>
          <a:p>
            <a:r>
              <a:rPr lang="en-US" sz="2600" dirty="0">
                <a:latin typeface="Atkinson Hyperlegible" pitchFamily="50" charset="0"/>
              </a:rPr>
              <a:t>Your basic duties are defined in the LAPTA Membership Toolkit, Section 6, page 10.</a:t>
            </a:r>
            <a:endParaRPr lang="en-US" sz="2600" dirty="0">
              <a:solidFill>
                <a:srgbClr val="FF0000"/>
              </a:solidFill>
              <a:latin typeface="Atkinson Hyperlegible" pitchFamily="50" charset="0"/>
            </a:endParaRPr>
          </a:p>
          <a:p>
            <a:r>
              <a:rPr lang="en-US" sz="2600" dirty="0">
                <a:latin typeface="Atkinson Hyperlegible" pitchFamily="50" charset="0"/>
              </a:rPr>
              <a:t>Your additional duties may be designated in your unit standing rules.</a:t>
            </a:r>
          </a:p>
          <a:p>
            <a:r>
              <a:rPr lang="en-US" sz="2600" dirty="0">
                <a:latin typeface="Atkinson Hyperlegible" pitchFamily="50" charset="0"/>
              </a:rPr>
              <a:t>You chair the committee to help plan, recruit, and recognize members.</a:t>
            </a:r>
          </a:p>
          <a:p>
            <a:r>
              <a:rPr lang="en-US" sz="2600" dirty="0">
                <a:latin typeface="Atkinson Hyperlegible" pitchFamily="50" charset="0"/>
              </a:rPr>
              <a:t>You are familiar with and use the National PTA Membership Campaigns and Messaging tools available at </a:t>
            </a:r>
            <a:r>
              <a:rPr lang="en-US" sz="2600" dirty="0">
                <a:latin typeface="Atkinson Hyperlegible" pitchFamily="50" charset="0"/>
                <a:hlinkClick r:id="rId2"/>
              </a:rPr>
              <a:t>https://www.pta.org/home/run-your-pta/membership-resourcespta.org</a:t>
            </a:r>
            <a:endParaRPr lang="en-US" sz="2600" dirty="0">
              <a:latin typeface="Atkinson Hyperlegible" pitchFamily="50" charset="0"/>
            </a:endParaRPr>
          </a:p>
          <a:p>
            <a:pPr marL="0" indent="0">
              <a:buNone/>
            </a:pPr>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794327" y="277091"/>
            <a:ext cx="11018982" cy="988291"/>
          </a:xfrm>
        </p:spPr>
        <p:txBody>
          <a:bodyPr>
            <a:normAutofit fontScale="90000"/>
          </a:bodyPr>
          <a:lstStyle/>
          <a:p>
            <a:r>
              <a:rPr lang="en-US" sz="3600" b="1" dirty="0">
                <a:solidFill>
                  <a:srgbClr val="1A3E6F"/>
                </a:solidFill>
                <a:latin typeface="Josefin Sans" panose="00000500000000000000" pitchFamily="2" charset="0"/>
              </a:rPr>
              <a:t>Basic Roles and responsibilities of the </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Membership VP/Chair</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03150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290897"/>
            <a:ext cx="12191999" cy="54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551709"/>
            <a:ext cx="11104684" cy="4739188"/>
          </a:xfrm>
        </p:spPr>
        <p:txBody>
          <a:bodyPr>
            <a:normAutofit/>
          </a:bodyPr>
          <a:lstStyle/>
          <a:p>
            <a:r>
              <a:rPr lang="en-US" sz="2600" dirty="0">
                <a:latin typeface="Atkinson Hyperlegible" pitchFamily="50" charset="0"/>
              </a:rPr>
              <a:t>You regularly submit dues and membership rosters </a:t>
            </a:r>
            <a:r>
              <a:rPr lang="en-US" sz="2600">
                <a:latin typeface="Atkinson Hyperlegible" pitchFamily="50" charset="0"/>
              </a:rPr>
              <a:t>at </a:t>
            </a:r>
            <a:r>
              <a:rPr lang="en-US" sz="2600">
                <a:latin typeface="Atkinson Hyperlegible" pitchFamily="50" charset="0"/>
                <a:hlinkClick r:id="rId2"/>
              </a:rPr>
              <a:t>https://www.louisianapta.org/submit-dues</a:t>
            </a:r>
            <a:r>
              <a:rPr lang="en-US" sz="2600">
                <a:latin typeface="Atkinson Hyperlegible" pitchFamily="50" charset="0"/>
              </a:rPr>
              <a:t> encourage </a:t>
            </a:r>
            <a:r>
              <a:rPr lang="en-US" sz="2600" dirty="0">
                <a:latin typeface="Atkinson Hyperlegible" pitchFamily="50" charset="0"/>
              </a:rPr>
              <a:t>your unit to participate in the LAPTA membership contests</a:t>
            </a:r>
          </a:p>
          <a:p>
            <a:r>
              <a:rPr lang="en-US" sz="2600" dirty="0">
                <a:latin typeface="Atkinson Hyperlegible" pitchFamily="50" charset="0"/>
              </a:rPr>
              <a:t>You provide the Executive Committee the most current membership roster monthly.</a:t>
            </a:r>
          </a:p>
          <a:p>
            <a:r>
              <a:rPr lang="en-US" sz="2600" dirty="0">
                <a:latin typeface="Atkinson Hyperlegible" pitchFamily="50" charset="0"/>
              </a:rPr>
              <a:t>You provide repeated opportunities for people to join your PTA throughout the year.</a:t>
            </a:r>
          </a:p>
          <a:p>
            <a:r>
              <a:rPr lang="en-US" sz="2600" dirty="0">
                <a:latin typeface="Atkinson Hyperlegible" pitchFamily="50" charset="0"/>
              </a:rPr>
              <a:t>You thank all your members for joining.</a:t>
            </a:r>
          </a:p>
          <a:p>
            <a:r>
              <a:rPr lang="en-US" sz="2600" dirty="0">
                <a:latin typeface="Atkinson Hyperlegible" pitchFamily="50" charset="0"/>
              </a:rPr>
              <a:t>You celebrate your membership successes!</a:t>
            </a:r>
          </a:p>
          <a:p>
            <a:pPr marL="0" indent="0">
              <a:buNone/>
            </a:pPr>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794327" y="277091"/>
            <a:ext cx="11018982" cy="988291"/>
          </a:xfrm>
        </p:spPr>
        <p:txBody>
          <a:bodyPr>
            <a:normAutofit/>
          </a:bodyPr>
          <a:lstStyle/>
          <a:p>
            <a:r>
              <a:rPr lang="en-US" sz="3600" b="1" dirty="0">
                <a:solidFill>
                  <a:srgbClr val="1A3E6F"/>
                </a:solidFill>
                <a:latin typeface="Josefin Sans" panose="00000500000000000000" pitchFamily="2" charset="0"/>
              </a:rPr>
              <a:t>Roles and Responsibilities, cont’d: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16302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290897"/>
            <a:ext cx="12191999" cy="54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3932118"/>
            <a:ext cx="10703479" cy="2358778"/>
          </a:xfrm>
        </p:spPr>
        <p:txBody>
          <a:bodyPr>
            <a:normAutofit/>
          </a:bodyPr>
          <a:lstStyle/>
          <a:p>
            <a:pPr marL="0" indent="0">
              <a:buNone/>
            </a:pPr>
            <a:r>
              <a:rPr lang="en-US" sz="2200" b="0" i="0" dirty="0">
                <a:solidFill>
                  <a:srgbClr val="3B3B3D"/>
                </a:solidFill>
                <a:effectLst/>
                <a:latin typeface="Atkinson Hyperlegible" pitchFamily="2" charset="0"/>
              </a:rPr>
              <a:t>All PTA leaders and members are volunteers, from the individual school unit up to the national level. The dues you remit from your PTA go to pay for shared statewide and national resources (program development, social media, websites, printed materials, </a:t>
            </a:r>
            <a:r>
              <a:rPr lang="en-US" sz="2200" dirty="0">
                <a:solidFill>
                  <a:srgbClr val="3B3B3D"/>
                </a:solidFill>
                <a:latin typeface="Atkinson Hyperlegible" pitchFamily="2" charset="0"/>
              </a:rPr>
              <a:t>training events, </a:t>
            </a:r>
            <a:r>
              <a:rPr lang="en-US" sz="2200" b="0" i="0" dirty="0">
                <a:solidFill>
                  <a:srgbClr val="3B3B3D"/>
                </a:solidFill>
                <a:effectLst/>
                <a:latin typeface="Atkinson Hyperlegible" pitchFamily="2" charset="0"/>
              </a:rPr>
              <a:t>etc.), operational expenses, and reimbursements for travel expenses to trainings and to participate in conferences to benefit the association.</a:t>
            </a:r>
            <a:endParaRPr lang="en-US" sz="2200" dirty="0">
              <a:latin typeface="Atkinson Hyperlegible" pitchFamily="2"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1066" y="1616364"/>
            <a:ext cx="11202243" cy="1812635"/>
          </a:xfrm>
        </p:spPr>
        <p:txBody>
          <a:bodyPr>
            <a:normAutofit fontScale="90000"/>
          </a:bodyPr>
          <a:lstStyle/>
          <a:p>
            <a:br>
              <a:rPr lang="en-US" sz="2400" b="0" i="0" dirty="0">
                <a:effectLst/>
                <a:latin typeface="Atkinson Hyperlegible" pitchFamily="2" charset="0"/>
              </a:rPr>
            </a:br>
            <a:r>
              <a:rPr lang="en-US" sz="2400" b="0" i="0" dirty="0">
                <a:effectLst/>
                <a:latin typeface="Atkinson Hyperlegible" pitchFamily="2" charset="0"/>
              </a:rPr>
              <a:t>PTA dues directly support your child. </a:t>
            </a:r>
            <a:br>
              <a:rPr lang="en-US" sz="2400" b="0" i="0" dirty="0">
                <a:effectLst/>
                <a:latin typeface="Atkinson Hyperlegible" pitchFamily="2" charset="0"/>
              </a:rPr>
            </a:br>
            <a:br>
              <a:rPr lang="en-US" sz="2400" b="0" i="0" dirty="0">
                <a:effectLst/>
                <a:latin typeface="Atkinson Hyperlegible" pitchFamily="2" charset="0"/>
              </a:rPr>
            </a:br>
            <a:r>
              <a:rPr lang="en-US" sz="2400" b="0" i="0" dirty="0">
                <a:effectLst/>
                <a:latin typeface="Atkinson Hyperlegible" pitchFamily="2" charset="0"/>
              </a:rPr>
              <a:t>PTA dues support advocacy efforts at the local, state and national levels, impacting decisions affecting your child’s health, safety and quality of education. </a:t>
            </a:r>
            <a:br>
              <a:rPr lang="en-US" sz="2400" b="0" i="0" dirty="0">
                <a:effectLst/>
                <a:latin typeface="Atkinson Hyperlegible" pitchFamily="2" charset="0"/>
              </a:rPr>
            </a:br>
            <a:br>
              <a:rPr lang="en-US" sz="2400" b="0" i="0" dirty="0">
                <a:effectLst/>
                <a:latin typeface="Atkinson Hyperlegible" pitchFamily="2" charset="0"/>
              </a:rPr>
            </a:br>
            <a:r>
              <a:rPr lang="en-US" sz="2400" b="0" i="0" dirty="0">
                <a:effectLst/>
                <a:latin typeface="Atkinson Hyperlegible" pitchFamily="2" charset="0"/>
              </a:rPr>
              <a:t>PTA dues support our work to strengthen connections between your family, your child’s classmates and their families, and teachers to build a thriving and inclusive community for everyone.</a:t>
            </a:r>
            <a:br>
              <a:rPr lang="en-US" sz="2400" b="0" i="0" dirty="0">
                <a:effectLst/>
                <a:latin typeface="Atkinson Hyperlegible" pitchFamily="2" charset="0"/>
              </a:rPr>
            </a:br>
            <a:endParaRPr lang="en-US" sz="2000" dirty="0">
              <a:latin typeface="Atkinson Hyperlegible" pitchFamily="2" charset="0"/>
            </a:endParaRPr>
          </a:p>
        </p:txBody>
      </p:sp>
      <p:sp>
        <p:nvSpPr>
          <p:cNvPr id="3" name="TextBox 2">
            <a:extLst>
              <a:ext uri="{FF2B5EF4-FFF2-40B4-BE49-F238E27FC236}">
                <a16:creationId xmlns:a16="http://schemas.microsoft.com/office/drawing/2014/main" id="{44D4930D-A610-ABDA-6C4C-3E5238150C37}"/>
              </a:ext>
            </a:extLst>
          </p:cNvPr>
          <p:cNvSpPr txBox="1"/>
          <p:nvPr/>
        </p:nvSpPr>
        <p:spPr>
          <a:xfrm>
            <a:off x="611065" y="466914"/>
            <a:ext cx="10334025" cy="646331"/>
          </a:xfrm>
          <a:prstGeom prst="rect">
            <a:avLst/>
          </a:prstGeom>
          <a:noFill/>
        </p:spPr>
        <p:txBody>
          <a:bodyPr wrap="square">
            <a:spAutoFit/>
          </a:bodyPr>
          <a:lstStyle/>
          <a:p>
            <a:r>
              <a:rPr lang="en-US" sz="3600" b="1" dirty="0">
                <a:solidFill>
                  <a:srgbClr val="1A3E6F"/>
                </a:solidFill>
                <a:latin typeface="Josefin Sans" panose="00000500000000000000" pitchFamily="2" charset="0"/>
              </a:rPr>
              <a:t>M</a:t>
            </a:r>
            <a:r>
              <a:rPr lang="en-US" sz="3600" b="1" i="0" dirty="0">
                <a:solidFill>
                  <a:srgbClr val="1A3E6F"/>
                </a:solidFill>
                <a:effectLst/>
                <a:latin typeface="Josefin Sans" panose="00000500000000000000" pitchFamily="2" charset="0"/>
              </a:rPr>
              <a:t>embership Dues – What Do They Provide</a:t>
            </a:r>
            <a:endParaRPr lang="en-US" sz="3600" dirty="0"/>
          </a:p>
        </p:txBody>
      </p:sp>
    </p:spTree>
    <p:extLst>
      <p:ext uri="{BB962C8B-B14F-4D97-AF65-F5344CB8AC3E}">
        <p14:creationId xmlns:p14="http://schemas.microsoft.com/office/powerpoint/2010/main" val="47716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LouisianaPTA.org/membership</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67855"/>
            <a:ext cx="6150397" cy="757381"/>
          </a:xfrm>
        </p:spPr>
        <p:txBody>
          <a:bodyPr>
            <a:normAutofit fontScale="90000"/>
          </a:bodyPr>
          <a:lstStyle/>
          <a:p>
            <a:r>
              <a:rPr lang="en-US" sz="3600" b="1" dirty="0">
                <a:solidFill>
                  <a:srgbClr val="1A3E6F"/>
                </a:solidFill>
                <a:latin typeface="Josefin Sans" pitchFamily="2" charset="0"/>
              </a:rPr>
              <a:t>Submitting Membership Dues</a:t>
            </a:r>
            <a:endParaRPr lang="en-US" sz="3600" dirty="0">
              <a:solidFill>
                <a:srgbClr val="1A3E6F"/>
              </a:solidFill>
              <a:latin typeface="Josefin Sans"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253765"/>
            <a:ext cx="6487318" cy="521993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6400" dirty="0">
                <a:effectLst/>
                <a:latin typeface="Atkinson Hyperlegible" pitchFamily="2" charset="0"/>
                <a:ea typeface="Calibri" panose="020F0502020204030204" pitchFamily="34" charset="0"/>
              </a:rPr>
              <a:t>The first step to processing memberships is to go to LouisianaPTA.org/submit-dues.</a:t>
            </a:r>
          </a:p>
          <a:p>
            <a:pPr algn="just">
              <a:spcBef>
                <a:spcPts val="0"/>
              </a:spcBef>
            </a:pPr>
            <a:endParaRPr lang="en-US" sz="6400" dirty="0">
              <a:effectLst/>
              <a:latin typeface="Atkinson Hyperlegible" pitchFamily="2" charset="0"/>
              <a:ea typeface="Calibri" panose="020F0502020204030204" pitchFamily="34" charset="0"/>
            </a:endParaRPr>
          </a:p>
          <a:p>
            <a:pPr>
              <a:spcBef>
                <a:spcPts val="0"/>
              </a:spcBef>
            </a:pPr>
            <a:r>
              <a:rPr lang="en-US" sz="6400" dirty="0">
                <a:effectLst/>
                <a:latin typeface="Atkinson Hyperlegible" pitchFamily="2" charset="0"/>
                <a:ea typeface="Calibri" panose="020F0502020204030204" pitchFamily="34" charset="0"/>
              </a:rPr>
              <a:t>Click “PAYMENT LINK” which brings you to CheddarUp.com.  The system will accept an </a:t>
            </a:r>
            <a:r>
              <a:rPr lang="en-US" sz="6400" dirty="0" err="1">
                <a:effectLst/>
                <a:latin typeface="Atkinson Hyperlegible" pitchFamily="2" charset="0"/>
                <a:ea typeface="Calibri" panose="020F0502020204030204" pitchFamily="34" charset="0"/>
              </a:rPr>
              <a:t>eCheck</a:t>
            </a:r>
            <a:r>
              <a:rPr lang="en-US" sz="6400" dirty="0">
                <a:effectLst/>
                <a:latin typeface="Atkinson Hyperlegible" pitchFamily="2" charset="0"/>
                <a:ea typeface="Calibri" panose="020F0502020204030204" pitchFamily="34" charset="0"/>
              </a:rPr>
              <a:t>.</a:t>
            </a:r>
          </a:p>
          <a:p>
            <a:pPr algn="just">
              <a:spcBef>
                <a:spcPts val="0"/>
              </a:spcBef>
            </a:pPr>
            <a:endParaRPr lang="en-US" sz="6400" dirty="0">
              <a:effectLst/>
              <a:latin typeface="Atkinson Hyperlegible" pitchFamily="2" charset="0"/>
              <a:ea typeface="Calibri" panose="020F0502020204030204" pitchFamily="34" charset="0"/>
            </a:endParaRPr>
          </a:p>
          <a:p>
            <a:pPr>
              <a:spcBef>
                <a:spcPts val="0"/>
              </a:spcBef>
            </a:pPr>
            <a:r>
              <a:rPr lang="en-US" sz="6400" dirty="0">
                <a:latin typeface="Atkinson Hyperlegible" pitchFamily="2" charset="0"/>
                <a:ea typeface="Calibri" panose="020F0502020204030204" pitchFamily="34" charset="0"/>
              </a:rPr>
              <a:t>Submit </a:t>
            </a:r>
            <a:r>
              <a:rPr lang="en-US" sz="6400" dirty="0">
                <a:effectLst/>
                <a:latin typeface="Atkinson Hyperlegible" pitchFamily="2" charset="0"/>
                <a:ea typeface="Calibri" panose="020F0502020204030204" pitchFamily="34" charset="0"/>
              </a:rPr>
              <a:t>the number of individual memberships collected by the PTA. The cost is $3.50 each. Local Units must have a minimum of 30 members to maintain Active Affiliation with LAPTA each year.</a:t>
            </a:r>
          </a:p>
          <a:p>
            <a:pPr>
              <a:spcBef>
                <a:spcPts val="0"/>
              </a:spcBef>
            </a:pPr>
            <a:endParaRPr lang="en-US" sz="6400" dirty="0">
              <a:effectLst/>
              <a:latin typeface="Atkinson Hyperlegible" pitchFamily="2" charset="0"/>
              <a:ea typeface="Calibri" panose="020F0502020204030204" pitchFamily="34" charset="0"/>
            </a:endParaRPr>
          </a:p>
          <a:p>
            <a:pPr>
              <a:spcBef>
                <a:spcPts val="0"/>
              </a:spcBef>
            </a:pPr>
            <a:r>
              <a:rPr lang="en-US" sz="6400" dirty="0">
                <a:effectLst/>
                <a:latin typeface="Atkinson Hyperlegible" pitchFamily="2" charset="0"/>
                <a:ea typeface="Calibri" panose="020F0502020204030204" pitchFamily="34" charset="0"/>
              </a:rPr>
              <a:t>The exact number of memberships collected from your members must be submitted. It is important to properly account for all members. National PTA collects the dues portion of $2.25 per member dependent on the membership numbers submitted by LAPTA by the 5</a:t>
            </a:r>
            <a:r>
              <a:rPr lang="en-US" sz="6400" baseline="30000" dirty="0">
                <a:effectLst/>
                <a:latin typeface="Atkinson Hyperlegible" pitchFamily="2" charset="0"/>
                <a:ea typeface="Calibri" panose="020F0502020204030204" pitchFamily="34" charset="0"/>
              </a:rPr>
              <a:t>th</a:t>
            </a:r>
            <a:r>
              <a:rPr lang="en-US" sz="6400" dirty="0">
                <a:effectLst/>
                <a:latin typeface="Atkinson Hyperlegible" pitchFamily="2" charset="0"/>
                <a:ea typeface="Calibri" panose="020F0502020204030204" pitchFamily="34" charset="0"/>
              </a:rPr>
              <a:t> of each month.</a:t>
            </a:r>
          </a:p>
        </p:txBody>
      </p:sp>
      <p:sp>
        <p:nvSpPr>
          <p:cNvPr id="4" name="Rectangle 1">
            <a:extLst>
              <a:ext uri="{FF2B5EF4-FFF2-40B4-BE49-F238E27FC236}">
                <a16:creationId xmlns:a16="http://schemas.microsoft.com/office/drawing/2014/main" id="{D352B10C-C555-0C9C-08F6-40987EE0011D}"/>
              </a:ext>
            </a:extLst>
          </p:cNvPr>
          <p:cNvSpPr>
            <a:spLocks noChangeArrowheads="1"/>
          </p:cNvSpPr>
          <p:nvPr/>
        </p:nvSpPr>
        <p:spPr bwMode="auto">
          <a:xfrm>
            <a:off x="8819043" y="1322385"/>
            <a:ext cx="8517923" cy="38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9" name="Picture 7">
            <a:extLst>
              <a:ext uri="{FF2B5EF4-FFF2-40B4-BE49-F238E27FC236}">
                <a16:creationId xmlns:a16="http://schemas.microsoft.com/office/drawing/2014/main" id="{F2B6D62C-3604-8C16-D3F9-FC46CB0B1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260" y="1253765"/>
            <a:ext cx="3507789" cy="2002544"/>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865D6372-1636-2B03-5264-3F0E06B38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260" y="3666352"/>
            <a:ext cx="3695307" cy="211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64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7331</TotalTime>
  <Words>2255</Words>
  <Application>Microsoft Office PowerPoint</Application>
  <PresentationFormat>Widescreen</PresentationFormat>
  <Paragraphs>281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Nova</vt:lpstr>
      <vt:lpstr>Atkinson Hyperlegible</vt:lpstr>
      <vt:lpstr>Calibri</vt:lpstr>
      <vt:lpstr>Calibri Light</vt:lpstr>
      <vt:lpstr>Josefin Sans</vt:lpstr>
      <vt:lpstr>myriad-pro</vt:lpstr>
      <vt:lpstr>Office Theme</vt:lpstr>
      <vt:lpstr>PTA Leadership Training PTA Leadership Training Membership</vt:lpstr>
      <vt:lpstr>Why are we here? Why do you PTA?</vt:lpstr>
      <vt:lpstr>Objectives today:</vt:lpstr>
      <vt:lpstr>Where to start?  With Sign-Ups &amp; Downloads</vt:lpstr>
      <vt:lpstr>Why do membership numbers matter?       </vt:lpstr>
      <vt:lpstr>Basic Roles and responsibilities of the  Membership VP/Chair</vt:lpstr>
      <vt:lpstr>Roles and Responsibilities, cont’d:</vt:lpstr>
      <vt:lpstr> PTA dues directly support your child.   PTA dues support advocacy efforts at the local, state and national levels, impacting decisions affecting your child’s health, safety and quality of education.   PTA dues support our work to strengthen connections between your family, your child’s classmates and their families, and teachers to build a thriving and inclusive community for everyone. </vt:lpstr>
      <vt:lpstr>Submitting Membership Dues</vt:lpstr>
      <vt:lpstr>Submitting Membership Reports</vt:lpstr>
      <vt:lpstr>Active Affiliation</vt:lpstr>
      <vt:lpstr> So, Let’s Grow our PTA Family</vt:lpstr>
      <vt:lpstr> Let’s Check out the “PTA For Your Child” Campaign</vt:lpstr>
      <vt:lpstr>PowerPoint Presentation</vt:lpstr>
      <vt:lpstr>PowerPoint Presentation</vt:lpstr>
      <vt:lpstr>PowerPoint Presentation</vt:lpstr>
      <vt:lpstr>LAPTA Monthly Membership Challenges</vt:lpstr>
      <vt:lpstr>LAPTA Monthly Membership Challenges, cont’d:</vt:lpstr>
      <vt:lpstr>LAPTA Annual Membership Awards</vt:lpstr>
      <vt:lpstr>Membership Binder </vt:lpstr>
      <vt:lpstr>Communications &amp; Social Media </vt:lpstr>
      <vt:lpstr>Communications &amp; Social Media </vt:lpstr>
      <vt:lpstr>Review – today you have covered:</vt:lpstr>
      <vt:lpstr>Any questions?  </vt:lpstr>
      <vt:lpstr>LAPTA is in search of a Membership VP   to serve on the Board of Directors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Jean Luc Picard</cp:lastModifiedBy>
  <cp:revision>28</cp:revision>
  <cp:lastPrinted>2022-09-20T14:11:51Z</cp:lastPrinted>
  <dcterms:created xsi:type="dcterms:W3CDTF">2022-07-11T22:19:33Z</dcterms:created>
  <dcterms:modified xsi:type="dcterms:W3CDTF">2022-09-20T14:18:28Z</dcterms:modified>
</cp:coreProperties>
</file>