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59" r:id="rId4"/>
    <p:sldId id="296" r:id="rId5"/>
    <p:sldId id="297" r:id="rId6"/>
    <p:sldId id="265" r:id="rId7"/>
    <p:sldId id="283" r:id="rId8"/>
    <p:sldId id="261" r:id="rId9"/>
    <p:sldId id="262" r:id="rId10"/>
    <p:sldId id="285" r:id="rId11"/>
    <p:sldId id="301" r:id="rId12"/>
    <p:sldId id="298" r:id="rId13"/>
    <p:sldId id="302" r:id="rId14"/>
    <p:sldId id="304" r:id="rId15"/>
    <p:sldId id="303" r:id="rId16"/>
    <p:sldId id="286" r:id="rId17"/>
  </p:sldIdLst>
  <p:sldSz cx="12192000" cy="6858000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7BD884F-4DA4-4E20-8A14-BE19A57985E5}">
          <p14:sldIdLst>
            <p14:sldId id="256"/>
            <p14:sldId id="278"/>
            <p14:sldId id="259"/>
            <p14:sldId id="296"/>
            <p14:sldId id="297"/>
            <p14:sldId id="265"/>
            <p14:sldId id="283"/>
            <p14:sldId id="261"/>
            <p14:sldId id="262"/>
            <p14:sldId id="285"/>
            <p14:sldId id="301"/>
            <p14:sldId id="298"/>
            <p14:sldId id="302"/>
            <p14:sldId id="304"/>
            <p14:sldId id="303"/>
            <p14:sldId id="28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3E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87" d="100"/>
          <a:sy n="87" d="100"/>
        </p:scale>
        <p:origin x="267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C8235-AA4E-6D61-5756-3D3C1E8EA7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EB09D2-DD7A-DB3C-B510-820158B8C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31425F-9DEA-DD3D-D5B8-D10A2C38F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838D7-8EAF-4FC2-B855-9CE87584C67B}" type="datetimeFigureOut">
              <a:rPr lang="en-US" smtClean="0"/>
              <a:t>8/26/2022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067CFF-44B6-D2C1-ED57-592CB35CC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6ABCC9-4E02-4EB5-6028-13A5F4688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43B0-9CDB-436F-AE83-03FC7101DDF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441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059CD-1BAF-7184-F57A-C943E6C0E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72F2AD-9803-F239-A416-50B31E6A0F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F62972-BEAB-B428-3C80-3E1DB1CA8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838D7-8EAF-4FC2-B855-9CE87584C67B}" type="datetimeFigureOut">
              <a:rPr lang="en-US" smtClean="0"/>
              <a:t>8/26/2022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558B4F-926E-2763-A5A4-0E4AE361C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64E0D-0331-0922-6828-F55261555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43B0-9CDB-436F-AE83-03FC7101DDF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362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38B1B1-5BFB-544C-6C9C-A20E35580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4CFF12-9A92-312B-41A5-A5ADF07615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AB43C5-57BB-9D97-7604-96DEA3F49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838D7-8EAF-4FC2-B855-9CE87584C67B}" type="datetimeFigureOut">
              <a:rPr lang="en-US" smtClean="0"/>
              <a:t>8/26/2022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41F0F-E42C-AE5F-CD15-D6F6F38CA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BCDA6D-103B-C913-621E-BF4449DBD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43B0-9CDB-436F-AE83-03FC7101DDF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682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D7A78-F904-1DD7-58D9-E01326BAD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DAA13-33F2-2BCB-1C17-E0417ED432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00BEA2-83E9-96A3-F22C-B7379A3A5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838D7-8EAF-4FC2-B855-9CE87584C67B}" type="datetimeFigureOut">
              <a:rPr lang="en-US" smtClean="0"/>
              <a:t>8/26/2022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D310E-AA33-917F-6E04-A9939BC74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EFB2B5-2F83-2F50-9D6E-C6DCAE202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43B0-9CDB-436F-AE83-03FC7101DDF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442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01A88-C02D-D356-4292-6CBE24E87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0AF8BB-C6CF-E0D8-B53D-EF7E80DED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76B4E6-366C-9A32-6FCE-8C9873A68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838D7-8EAF-4FC2-B855-9CE87584C67B}" type="datetimeFigureOut">
              <a:rPr lang="en-US" smtClean="0"/>
              <a:t>8/26/2022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811EC5-FB1C-AA2F-5D06-34C0F1E71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3C42FD-DF6D-321A-F7C1-E26830251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43B0-9CDB-436F-AE83-03FC7101DDF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104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EBEA3-BD38-49A2-2A21-354063452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8F1A89-D533-A138-50AF-C40F28B5C9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638907-728E-6F20-4310-9B3A3F3206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E232F9-D5A0-7BFF-A32D-CCE72A597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838D7-8EAF-4FC2-B855-9CE87584C67B}" type="datetimeFigureOut">
              <a:rPr lang="en-US" smtClean="0"/>
              <a:t>8/26/2022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E9E61B-86CE-1C77-5472-7189A90C8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3F7DE7-6FE1-2FDE-1E29-05BC86451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43B0-9CDB-436F-AE83-03FC7101DDF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730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D8486-D4E8-D658-C018-231F30CA0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FC723D-5976-5012-9D7A-D9C61192B0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42B614-4814-A93A-8F00-98B4713752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0E7D37-797F-8E52-BA87-CDEC2F88B5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CA19DC-7589-2F33-596B-819A19AB96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ADD9F6-66B7-1DF2-442C-CEC4B62CD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838D7-8EAF-4FC2-B855-9CE87584C67B}" type="datetimeFigureOut">
              <a:rPr lang="en-US" smtClean="0"/>
              <a:t>8/26/2022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750230-6878-128C-8456-A0EB98109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7CB46C-86BA-83C7-8547-380A97312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43B0-9CDB-436F-AE83-03FC7101DDF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579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959CD-8127-C65F-592B-2824C3314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045729-7293-33A0-7D54-E8944DDA8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838D7-8EAF-4FC2-B855-9CE87584C67B}" type="datetimeFigureOut">
              <a:rPr lang="en-US" smtClean="0"/>
              <a:t>8/26/2022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0A0F9E-61C0-8A14-0AC9-C7DED0896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5CA1C0-529F-AC77-A393-29656AE86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43B0-9CDB-436F-AE83-03FC7101DDF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076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3BFD68-5B0B-986E-00D2-07D6A49C2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838D7-8EAF-4FC2-B855-9CE87584C67B}" type="datetimeFigureOut">
              <a:rPr lang="en-US" smtClean="0"/>
              <a:t>8/26/2022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58A9AD-8021-7F14-30A7-BDD303B37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37E543-6D27-D75D-E6EC-2869647CF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43B0-9CDB-436F-AE83-03FC7101DDF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12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15A46-6289-13D8-5528-04D67186D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1EED5-4985-1B13-15FF-74DC1EA72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A68AD2-2074-F122-93D8-78208DFB11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3AEDEC-19EB-D2F3-8B18-C415D916F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838D7-8EAF-4FC2-B855-9CE87584C67B}" type="datetimeFigureOut">
              <a:rPr lang="en-US" smtClean="0"/>
              <a:t>8/26/2022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D70436-C5EE-E806-77F5-35C3142AA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B72904-A265-8D6B-9BF6-C50F59607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43B0-9CDB-436F-AE83-03FC7101DDF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476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65186-491E-54AC-F3C9-BD39F6B7D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167BAB-ABBC-8671-E203-07EC802435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A7C6B0-8DEE-615F-1A9C-F8F558F94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9713BE-B7CF-9DED-C4AA-2FFCBA98E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838D7-8EAF-4FC2-B855-9CE87584C67B}" type="datetimeFigureOut">
              <a:rPr lang="en-US" smtClean="0"/>
              <a:t>8/26/2022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770E8-AD32-0E07-68E3-D14CAFE4F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E7567E-6819-B373-6862-50BCCA339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043B0-9CDB-436F-AE83-03FC7101DDF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567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89FD35-1ED4-C9A3-9A66-14B91F097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AEE05A-981D-20A9-C2C9-139F237B65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085D64-C8A9-4941-675C-CD59F25705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4838D7-8EAF-4FC2-B855-9CE87584C67B}" type="datetimeFigureOut">
              <a:rPr lang="en-US" smtClean="0"/>
              <a:t>8/26/2022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1F4B0A-F16E-E996-6ADD-1C56615A66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83C9D0-AB81-8316-45E2-4016AA6EC6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043B0-9CDB-436F-AE83-03FC7101DDF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090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FA87B-ADD1-0AA8-6858-AC7CEF0306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75996"/>
            <a:ext cx="12192000" cy="3182815"/>
          </a:xfrm>
          <a:solidFill>
            <a:srgbClr val="1A3E6F"/>
          </a:solidFill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b="1" dirty="0">
                <a:solidFill>
                  <a:schemeClr val="bg1"/>
                </a:solidFill>
                <a:latin typeface="Josefin Sans" panose="00000500000000000000" pitchFamily="2" charset="0"/>
              </a:rPr>
              <a:t>PTA Leadership Training</a:t>
            </a:r>
            <a:br>
              <a:rPr lang="en-US" b="1" dirty="0">
                <a:solidFill>
                  <a:schemeClr val="bg1"/>
                </a:solidFill>
                <a:latin typeface="Josefin Sans" panose="00000500000000000000" pitchFamily="2" charset="0"/>
              </a:rPr>
            </a:br>
            <a:br>
              <a:rPr lang="en-US" sz="3600" b="1" dirty="0">
                <a:solidFill>
                  <a:schemeClr val="bg1"/>
                </a:solidFill>
                <a:latin typeface="Josefin Sans" panose="00000500000000000000" pitchFamily="2" charset="0"/>
              </a:rPr>
            </a:br>
            <a:r>
              <a:rPr lang="en-US" sz="400" b="1" dirty="0">
                <a:solidFill>
                  <a:srgbClr val="1A3E6F"/>
                </a:solidFill>
                <a:latin typeface="Josefin Sans" panose="00000500000000000000" pitchFamily="2" charset="0"/>
              </a:rPr>
              <a:t>,</a:t>
            </a:r>
            <a:r>
              <a:rPr lang="en-US" sz="8800" b="1" dirty="0">
                <a:solidFill>
                  <a:schemeClr val="bg1"/>
                </a:solidFill>
                <a:latin typeface="Josefin Sans" panose="00000500000000000000" pitchFamily="2" charset="0"/>
              </a:rPr>
              <a:t>Beyond the Luncheon</a:t>
            </a:r>
            <a:endParaRPr lang="en-US" sz="6600" b="1" dirty="0">
              <a:solidFill>
                <a:schemeClr val="bg1"/>
              </a:solidFill>
              <a:latin typeface="Josefin Sans" panose="000005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DC42A9-3901-48CF-43B9-D0F277778D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52241"/>
            <a:ext cx="9144000" cy="1894742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rgbClr val="1A3E6F"/>
                </a:solidFill>
                <a:latin typeface="Atkinson Hyperlegible" pitchFamily="50" charset="0"/>
              </a:rPr>
              <a:t>Hosted by Louisiana PTA</a:t>
            </a:r>
          </a:p>
          <a:p>
            <a:r>
              <a:rPr lang="en-US" sz="3200" dirty="0">
                <a:solidFill>
                  <a:srgbClr val="1A3E6F"/>
                </a:solidFill>
                <a:latin typeface="Atkinson Hyperlegible" pitchFamily="50" charset="0"/>
              </a:rPr>
              <a:t>LouisianaPTA.org</a:t>
            </a:r>
          </a:p>
          <a:p>
            <a:endParaRPr lang="en-US" sz="4400" dirty="0">
              <a:solidFill>
                <a:srgbClr val="1A3E6F"/>
              </a:solidFill>
              <a:latin typeface="Atkinson Hyperlegible" pitchFamily="50" charset="0"/>
            </a:endParaRPr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61763B39-A2D2-1A4D-5363-A4DE5D546B7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3772" y="175706"/>
            <a:ext cx="2878460" cy="1090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9792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5C1C870-109B-40CE-FD3A-B2D3DC165B9F}"/>
              </a:ext>
            </a:extLst>
          </p:cNvPr>
          <p:cNvSpPr txBox="1">
            <a:spLocks/>
          </p:cNvSpPr>
          <p:nvPr/>
        </p:nvSpPr>
        <p:spPr>
          <a:xfrm>
            <a:off x="0" y="6473700"/>
            <a:ext cx="12191999" cy="3623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1A3E6F"/>
                </a:solidFill>
                <a:latin typeface="Josefin Sans" panose="00000500000000000000" pitchFamily="2" charset="0"/>
              </a:rPr>
              <a:t>LouisianaPTA.org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DCDE3E4E-42BE-FD6D-4704-4E0088F13C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2582" y="1006764"/>
            <a:ext cx="10741891" cy="5466936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rgbClr val="000000"/>
                </a:solidFill>
                <a:latin typeface="Atkinson Hyperlegible" pitchFamily="2" charset="0"/>
                <a:cs typeface="Helvetica"/>
              </a:rPr>
              <a:t>Try to find a unity of purpose so that school and PTA complement each other</a:t>
            </a:r>
          </a:p>
          <a:p>
            <a:r>
              <a:rPr lang="en-US" sz="3000" dirty="0">
                <a:solidFill>
                  <a:srgbClr val="000000"/>
                </a:solidFill>
                <a:latin typeface="Atkinson Hyperlegible" pitchFamily="2" charset="0"/>
                <a:cs typeface="Helvetica"/>
              </a:rPr>
              <a:t>Reach out to teachers and let them know you believe the “T” in PTA is important</a:t>
            </a:r>
          </a:p>
          <a:p>
            <a:r>
              <a:rPr lang="en-US" sz="3000" dirty="0">
                <a:solidFill>
                  <a:srgbClr val="000000"/>
                </a:solidFill>
                <a:latin typeface="Atkinson Hyperlegible" pitchFamily="2" charset="0"/>
                <a:cs typeface="Helvetica"/>
              </a:rPr>
              <a:t>Don’t ask the to join .. instead ask them to support your PTA by being a member</a:t>
            </a:r>
          </a:p>
          <a:p>
            <a:r>
              <a:rPr lang="en-US" sz="3000" dirty="0">
                <a:solidFill>
                  <a:srgbClr val="000000"/>
                </a:solidFill>
                <a:latin typeface="Atkinson Hyperlegible" pitchFamily="2" charset="0"/>
                <a:cs typeface="Helvetica"/>
              </a:rPr>
              <a:t>We must realize that we need to go the extra mile to get teachers to that first step .. The rewards will more than compensate us for the initial effort</a:t>
            </a:r>
          </a:p>
          <a:p>
            <a:r>
              <a:rPr lang="en-US" sz="3000" dirty="0">
                <a:solidFill>
                  <a:srgbClr val="000000"/>
                </a:solidFill>
                <a:latin typeface="Atkinson Hyperlegible" pitchFamily="2" charset="0"/>
                <a:cs typeface="Helvetica"/>
              </a:rPr>
              <a:t>Emphasize the mission – advocating for children</a:t>
            </a:r>
          </a:p>
          <a:p>
            <a:pPr marL="457200" lvl="1" indent="0">
              <a:spcBef>
                <a:spcPts val="300"/>
              </a:spcBef>
              <a:buNone/>
            </a:pPr>
            <a:endParaRPr lang="en-US" dirty="0">
              <a:solidFill>
                <a:srgbClr val="000000"/>
              </a:solidFill>
              <a:latin typeface="Helvetica"/>
              <a:cs typeface="Helvetica"/>
            </a:endParaRPr>
          </a:p>
          <a:p>
            <a:endParaRPr lang="en-US" sz="2600" dirty="0">
              <a:latin typeface="Atkinson Hyperlegible" pitchFamily="50" charset="0"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DC80649-C156-9228-E9CD-B3BE62024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858" y="203200"/>
            <a:ext cx="8664819" cy="9144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1A3E6F"/>
                </a:solidFill>
                <a:latin typeface="Josefin Sans" panose="00000500000000000000" pitchFamily="2" charset="0"/>
              </a:rPr>
              <a:t>The road to success</a:t>
            </a:r>
            <a:endParaRPr lang="en-US" sz="5400" dirty="0">
              <a:solidFill>
                <a:srgbClr val="1A3E6F"/>
              </a:solidFill>
              <a:latin typeface="Josefin Sa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525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5C1C870-109B-40CE-FD3A-B2D3DC165B9F}"/>
              </a:ext>
            </a:extLst>
          </p:cNvPr>
          <p:cNvSpPr txBox="1">
            <a:spLocks/>
          </p:cNvSpPr>
          <p:nvPr/>
        </p:nvSpPr>
        <p:spPr>
          <a:xfrm>
            <a:off x="0" y="6473700"/>
            <a:ext cx="12191999" cy="3623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1A3E6F"/>
                </a:solidFill>
                <a:latin typeface="Josefin Sans" panose="00000500000000000000" pitchFamily="2" charset="0"/>
              </a:rPr>
              <a:t>LouisianaPTA.org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DCDE3E4E-42BE-FD6D-4704-4E0088F13C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2582" y="1459344"/>
            <a:ext cx="10741891" cy="5014355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rgbClr val="000000"/>
                </a:solidFill>
                <a:latin typeface="Atkinson Hyperlegible" pitchFamily="2" charset="0"/>
                <a:cs typeface="Helvetica"/>
              </a:rPr>
              <a:t>Be persistent and respectful. Keep the lines of communication open.</a:t>
            </a:r>
          </a:p>
          <a:p>
            <a:r>
              <a:rPr lang="en-US" sz="3000" dirty="0">
                <a:solidFill>
                  <a:srgbClr val="000000"/>
                </a:solidFill>
                <a:latin typeface="Atkinson Hyperlegible" pitchFamily="2" charset="0"/>
                <a:cs typeface="Helvetica"/>
              </a:rPr>
              <a:t>Don’t be negative .. find out why teachers won’t participate.</a:t>
            </a:r>
          </a:p>
          <a:p>
            <a:r>
              <a:rPr lang="en-US" sz="3000" dirty="0">
                <a:solidFill>
                  <a:srgbClr val="000000"/>
                </a:solidFill>
                <a:latin typeface="Atkinson Hyperlegible" pitchFamily="2" charset="0"/>
                <a:cs typeface="Helvetica"/>
              </a:rPr>
              <a:t>Be visible, open and willing to listen. </a:t>
            </a:r>
          </a:p>
          <a:p>
            <a:r>
              <a:rPr lang="en-US" sz="3000" dirty="0">
                <a:solidFill>
                  <a:srgbClr val="000000"/>
                </a:solidFill>
                <a:latin typeface="Atkinson Hyperlegible" pitchFamily="2" charset="0"/>
                <a:cs typeface="Helvetica"/>
              </a:rPr>
              <a:t>Forge a relationship with the staff and work together</a:t>
            </a:r>
          </a:p>
          <a:p>
            <a:endParaRPr lang="en-US" sz="2600" dirty="0">
              <a:latin typeface="Atkinson Hyperlegible" pitchFamily="50" charset="0"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DC80649-C156-9228-E9CD-B3BE62024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858" y="203200"/>
            <a:ext cx="8664819" cy="9144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1A3E6F"/>
                </a:solidFill>
                <a:latin typeface="Josefin Sans" panose="00000500000000000000" pitchFamily="2" charset="0"/>
              </a:rPr>
              <a:t>The road to success continues …</a:t>
            </a:r>
            <a:endParaRPr lang="en-US" sz="5400" dirty="0">
              <a:solidFill>
                <a:srgbClr val="1A3E6F"/>
              </a:solidFill>
              <a:latin typeface="Josefin Sa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240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5C1C870-109B-40CE-FD3A-B2D3DC165B9F}"/>
              </a:ext>
            </a:extLst>
          </p:cNvPr>
          <p:cNvSpPr txBox="1">
            <a:spLocks/>
          </p:cNvSpPr>
          <p:nvPr/>
        </p:nvSpPr>
        <p:spPr>
          <a:xfrm>
            <a:off x="0" y="6473700"/>
            <a:ext cx="12191999" cy="3623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1A3E6F"/>
                </a:solidFill>
                <a:latin typeface="Josefin Sans" panose="00000500000000000000" pitchFamily="2" charset="0"/>
              </a:rPr>
              <a:t>LouisianaPTA.org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DCDE3E4E-42BE-FD6D-4704-4E0088F13C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49744" y="1440873"/>
            <a:ext cx="10615425" cy="5051300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en-US" sz="3000" dirty="0">
                <a:solidFill>
                  <a:srgbClr val="000000"/>
                </a:solidFill>
                <a:latin typeface="Atkinson Hyperlegible" pitchFamily="2" charset="0"/>
                <a:cs typeface="Helvetica"/>
              </a:rPr>
              <a:t>Relationship/Partnership building</a:t>
            </a:r>
          </a:p>
          <a:p>
            <a:pPr>
              <a:spcBef>
                <a:spcPts val="300"/>
              </a:spcBef>
            </a:pPr>
            <a:r>
              <a:rPr lang="en-US" sz="3000" dirty="0">
                <a:solidFill>
                  <a:srgbClr val="000000"/>
                </a:solidFill>
                <a:latin typeface="Atkinson Hyperlegible" pitchFamily="2" charset="0"/>
                <a:cs typeface="Helvetica"/>
              </a:rPr>
              <a:t>Recognition of each other’s role</a:t>
            </a:r>
          </a:p>
          <a:p>
            <a:pPr>
              <a:spcBef>
                <a:spcPts val="300"/>
              </a:spcBef>
            </a:pPr>
            <a:r>
              <a:rPr lang="en-US" sz="3000" dirty="0">
                <a:solidFill>
                  <a:srgbClr val="000000"/>
                </a:solidFill>
                <a:latin typeface="Atkinson Hyperlegible" pitchFamily="2" charset="0"/>
                <a:cs typeface="Helvetica"/>
              </a:rPr>
              <a:t>Unity of purpose</a:t>
            </a:r>
          </a:p>
          <a:p>
            <a:pPr>
              <a:spcBef>
                <a:spcPts val="300"/>
              </a:spcBef>
            </a:pPr>
            <a:r>
              <a:rPr lang="en-US" sz="3000" dirty="0">
                <a:solidFill>
                  <a:srgbClr val="000000"/>
                </a:solidFill>
                <a:latin typeface="Atkinson Hyperlegible" pitchFamily="2" charset="0"/>
                <a:cs typeface="Helvetica"/>
              </a:rPr>
              <a:t>Projects or activities </a:t>
            </a:r>
            <a:endParaRPr lang="en-US" sz="3000" dirty="0">
              <a:latin typeface="Atkinson Hyperlegible" pitchFamily="50" charset="0"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DC80649-C156-9228-E9CD-B3BE62024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858" y="203200"/>
            <a:ext cx="8664819" cy="9144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1A3E6F"/>
                </a:solidFill>
                <a:latin typeface="Josefin Sans" panose="00000500000000000000" pitchFamily="2" charset="0"/>
              </a:rPr>
              <a:t>Why would a teacher join your PTA?</a:t>
            </a:r>
            <a:endParaRPr lang="en-US" sz="5400" dirty="0">
              <a:solidFill>
                <a:srgbClr val="1A3E6F"/>
              </a:solidFill>
              <a:latin typeface="Josefin Sa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5183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5C1C870-109B-40CE-FD3A-B2D3DC165B9F}"/>
              </a:ext>
            </a:extLst>
          </p:cNvPr>
          <p:cNvSpPr txBox="1">
            <a:spLocks/>
          </p:cNvSpPr>
          <p:nvPr/>
        </p:nvSpPr>
        <p:spPr>
          <a:xfrm>
            <a:off x="0" y="6473700"/>
            <a:ext cx="12191999" cy="3623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1A3E6F"/>
                </a:solidFill>
                <a:latin typeface="Josefin Sans" panose="00000500000000000000" pitchFamily="2" charset="0"/>
              </a:rPr>
              <a:t>LouisianaPTA.org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DCDE3E4E-42BE-FD6D-4704-4E0088F13C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49744" y="1043709"/>
            <a:ext cx="10615425" cy="5448464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en-US" sz="3000" dirty="0">
                <a:solidFill>
                  <a:srgbClr val="000000"/>
                </a:solidFill>
                <a:latin typeface="Atkinson Hyperlegible" pitchFamily="2" charset="0"/>
                <a:cs typeface="Helvetica"/>
              </a:rPr>
              <a:t>Plan together – working to achieve common goals is a powering tool to build relationships.</a:t>
            </a:r>
          </a:p>
          <a:p>
            <a:pPr>
              <a:spcBef>
                <a:spcPts val="300"/>
              </a:spcBef>
            </a:pPr>
            <a:r>
              <a:rPr lang="en-US" sz="3000" dirty="0">
                <a:solidFill>
                  <a:srgbClr val="000000"/>
                </a:solidFill>
                <a:latin typeface="Atkinson Hyperlegible" pitchFamily="2" charset="0"/>
                <a:cs typeface="Helvetica"/>
              </a:rPr>
              <a:t>Identify volunteer opportunities. Find and fill.</a:t>
            </a:r>
          </a:p>
          <a:p>
            <a:pPr>
              <a:spcBef>
                <a:spcPts val="300"/>
              </a:spcBef>
            </a:pPr>
            <a:r>
              <a:rPr lang="en-US" sz="3000" dirty="0">
                <a:solidFill>
                  <a:srgbClr val="000000"/>
                </a:solidFill>
                <a:latin typeface="Atkinson Hyperlegible" pitchFamily="2" charset="0"/>
                <a:cs typeface="Helvetica"/>
              </a:rPr>
              <a:t>Show respect. Let teachers know we value them.</a:t>
            </a:r>
          </a:p>
          <a:p>
            <a:pPr>
              <a:spcBef>
                <a:spcPts val="300"/>
              </a:spcBef>
            </a:pPr>
            <a:r>
              <a:rPr lang="en-US" sz="3000" dirty="0">
                <a:solidFill>
                  <a:srgbClr val="000000"/>
                </a:solidFill>
                <a:latin typeface="Atkinson Hyperlegible" pitchFamily="2" charset="0"/>
                <a:cs typeface="Helvetica"/>
              </a:rPr>
              <a:t>Actively seek input. Surveys, program assessments, suggestions boxes – ask for input and suggestions for improvement </a:t>
            </a:r>
          </a:p>
          <a:p>
            <a:pPr>
              <a:spcBef>
                <a:spcPts val="300"/>
              </a:spcBef>
            </a:pPr>
            <a:r>
              <a:rPr lang="en-US" sz="3000" dirty="0">
                <a:solidFill>
                  <a:srgbClr val="000000"/>
                </a:solidFill>
                <a:latin typeface="Atkinson Hyperlegible" pitchFamily="2" charset="0"/>
                <a:cs typeface="Helvetica"/>
              </a:rPr>
              <a:t>Recognize each other’s role</a:t>
            </a:r>
          </a:p>
          <a:p>
            <a:pPr>
              <a:spcBef>
                <a:spcPts val="300"/>
              </a:spcBef>
            </a:pPr>
            <a:r>
              <a:rPr lang="en-US" sz="3000" dirty="0">
                <a:solidFill>
                  <a:srgbClr val="000000"/>
                </a:solidFill>
                <a:latin typeface="Atkinson Hyperlegible" pitchFamily="2" charset="0"/>
                <a:cs typeface="Helvetica"/>
              </a:rPr>
              <a:t>Unify our purpose</a:t>
            </a:r>
          </a:p>
          <a:p>
            <a:pPr>
              <a:spcBef>
                <a:spcPts val="300"/>
              </a:spcBef>
            </a:pPr>
            <a:r>
              <a:rPr lang="en-US" sz="3000" dirty="0">
                <a:solidFill>
                  <a:srgbClr val="000000"/>
                </a:solidFill>
                <a:latin typeface="Atkinson Hyperlegible" pitchFamily="2" charset="0"/>
                <a:cs typeface="Helvetica"/>
              </a:rPr>
              <a:t>Consider projects or activities using on-line PTA program resources</a:t>
            </a:r>
          </a:p>
          <a:p>
            <a:pPr>
              <a:spcBef>
                <a:spcPts val="300"/>
              </a:spcBef>
            </a:pPr>
            <a:r>
              <a:rPr lang="en-US" sz="3000" dirty="0">
                <a:solidFill>
                  <a:srgbClr val="000000"/>
                </a:solidFill>
                <a:latin typeface="Atkinson Hyperlegible" pitchFamily="2" charset="0"/>
                <a:cs typeface="Helvetica"/>
              </a:rPr>
              <a:t>Build a team – how can you do this outside the classroom?</a:t>
            </a:r>
            <a:endParaRPr lang="en-US" sz="3000" dirty="0">
              <a:latin typeface="Atkinson Hyperlegible" pitchFamily="50" charset="0"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DC80649-C156-9228-E9CD-B3BE62024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858" y="203200"/>
            <a:ext cx="8664819" cy="9144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1A3E6F"/>
                </a:solidFill>
                <a:latin typeface="Josefin Sans" panose="00000500000000000000" pitchFamily="2" charset="0"/>
              </a:rPr>
              <a:t>So do:</a:t>
            </a:r>
            <a:endParaRPr lang="en-US" sz="5400" dirty="0">
              <a:solidFill>
                <a:srgbClr val="1A3E6F"/>
              </a:solidFill>
              <a:latin typeface="Josefin Sa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410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5C1C870-109B-40CE-FD3A-B2D3DC165B9F}"/>
              </a:ext>
            </a:extLst>
          </p:cNvPr>
          <p:cNvSpPr txBox="1">
            <a:spLocks/>
          </p:cNvSpPr>
          <p:nvPr/>
        </p:nvSpPr>
        <p:spPr>
          <a:xfrm>
            <a:off x="0" y="6473700"/>
            <a:ext cx="12191999" cy="3623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1A3E6F"/>
                </a:solidFill>
                <a:latin typeface="Josefin Sans" panose="00000500000000000000" pitchFamily="2" charset="0"/>
              </a:rPr>
              <a:t>LouisianaPTA.org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DCDE3E4E-42BE-FD6D-4704-4E0088F13C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49744" y="1043709"/>
            <a:ext cx="10615425" cy="544846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spcBef>
                <a:spcPts val="300"/>
              </a:spcBef>
            </a:pPr>
            <a:r>
              <a:rPr lang="en-US" sz="3000" dirty="0">
                <a:solidFill>
                  <a:srgbClr val="000000"/>
                </a:solidFill>
                <a:latin typeface="Atkinson Hyperlegible" pitchFamily="2" charset="0"/>
                <a:cs typeface="Helvetica"/>
              </a:rPr>
              <a:t>Go to pta.org/programs</a:t>
            </a:r>
          </a:p>
          <a:p>
            <a:pPr>
              <a:lnSpc>
                <a:spcPct val="150000"/>
              </a:lnSpc>
              <a:spcBef>
                <a:spcPts val="300"/>
              </a:spcBef>
            </a:pPr>
            <a:r>
              <a:rPr lang="en-US" sz="3000" dirty="0">
                <a:solidFill>
                  <a:srgbClr val="000000"/>
                </a:solidFill>
                <a:latin typeface="Atkinson Hyperlegible" pitchFamily="2" charset="0"/>
                <a:cs typeface="Helvetica"/>
              </a:rPr>
              <a:t>Explore the wide variety of experiences available together</a:t>
            </a:r>
          </a:p>
          <a:p>
            <a:pPr lvl="1">
              <a:lnSpc>
                <a:spcPct val="150000"/>
              </a:lnSpc>
              <a:spcBef>
                <a:spcPts val="300"/>
              </a:spcBef>
            </a:pPr>
            <a:r>
              <a:rPr lang="en-US" sz="2600" dirty="0">
                <a:solidFill>
                  <a:srgbClr val="000000"/>
                </a:solidFill>
                <a:latin typeface="Atkinson Hyperlegible" pitchFamily="2" charset="0"/>
                <a:cs typeface="Helvetica"/>
              </a:rPr>
              <a:t>Family Reading Experience</a:t>
            </a:r>
          </a:p>
          <a:p>
            <a:pPr lvl="1">
              <a:lnSpc>
                <a:spcPct val="150000"/>
              </a:lnSpc>
              <a:spcBef>
                <a:spcPts val="300"/>
              </a:spcBef>
            </a:pPr>
            <a:r>
              <a:rPr lang="en-US" sz="2600" dirty="0" err="1">
                <a:solidFill>
                  <a:srgbClr val="000000"/>
                </a:solidFill>
                <a:latin typeface="Atkinson Hyperlegible" pitchFamily="2" charset="0"/>
                <a:cs typeface="Helvetica"/>
              </a:rPr>
              <a:t>Stem+Families</a:t>
            </a:r>
            <a:endParaRPr lang="en-US" sz="2600" dirty="0">
              <a:solidFill>
                <a:srgbClr val="000000"/>
              </a:solidFill>
              <a:latin typeface="Atkinson Hyperlegible" pitchFamily="2" charset="0"/>
              <a:cs typeface="Helvetica"/>
            </a:endParaRPr>
          </a:p>
          <a:p>
            <a:pPr lvl="1">
              <a:lnSpc>
                <a:spcPct val="150000"/>
              </a:lnSpc>
              <a:spcBef>
                <a:spcPts val="300"/>
              </a:spcBef>
            </a:pPr>
            <a:r>
              <a:rPr lang="en-US" sz="2600" dirty="0">
                <a:solidFill>
                  <a:srgbClr val="000000"/>
                </a:solidFill>
                <a:latin typeface="Atkinson Hyperlegible" pitchFamily="2" charset="0"/>
                <a:cs typeface="Helvetica"/>
              </a:rPr>
              <a:t>PTA Connected</a:t>
            </a:r>
          </a:p>
          <a:p>
            <a:pPr lvl="1">
              <a:lnSpc>
                <a:spcPct val="150000"/>
              </a:lnSpc>
              <a:spcBef>
                <a:spcPts val="300"/>
              </a:spcBef>
            </a:pPr>
            <a:r>
              <a:rPr lang="en-US" sz="2600" dirty="0">
                <a:solidFill>
                  <a:srgbClr val="000000"/>
                </a:solidFill>
                <a:latin typeface="Atkinson Hyperlegible" pitchFamily="2" charset="0"/>
                <a:cs typeface="Helvetica"/>
              </a:rPr>
              <a:t>Healthy Lifestyles</a:t>
            </a:r>
          </a:p>
          <a:p>
            <a:pPr lvl="1">
              <a:lnSpc>
                <a:spcPct val="150000"/>
              </a:lnSpc>
              <a:spcBef>
                <a:spcPts val="300"/>
              </a:spcBef>
            </a:pPr>
            <a:r>
              <a:rPr lang="en-US" sz="2600" dirty="0">
                <a:solidFill>
                  <a:srgbClr val="000000"/>
                </a:solidFill>
                <a:latin typeface="Atkinson Hyperlegible" pitchFamily="2" charset="0"/>
                <a:cs typeface="Helvetica"/>
              </a:rPr>
              <a:t>Connect for Respect</a:t>
            </a:r>
          </a:p>
          <a:p>
            <a:pPr>
              <a:lnSpc>
                <a:spcPct val="110000"/>
              </a:lnSpc>
              <a:spcBef>
                <a:spcPts val="300"/>
              </a:spcBef>
            </a:pPr>
            <a:r>
              <a:rPr lang="en-US" sz="3000" dirty="0">
                <a:solidFill>
                  <a:srgbClr val="000000"/>
                </a:solidFill>
                <a:latin typeface="Atkinson Hyperlegible" pitchFamily="2" charset="0"/>
                <a:cs typeface="Helvetica"/>
              </a:rPr>
              <a:t>How can these programs serve the needs of your teachers / how can they complement their teaching requirements?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DC80649-C156-9228-E9CD-B3BE62024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703" y="203200"/>
            <a:ext cx="9460880" cy="914400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1A3E6F"/>
                </a:solidFill>
                <a:latin typeface="Josefin Sans" panose="00000500000000000000" pitchFamily="2" charset="0"/>
              </a:rPr>
              <a:t>Check out LAPTA and National PTA program opportunities:</a:t>
            </a:r>
            <a:endParaRPr lang="en-US" sz="5400" dirty="0">
              <a:solidFill>
                <a:srgbClr val="1A3E6F"/>
              </a:solidFill>
              <a:latin typeface="Josefin Sa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5353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5C1C870-109B-40CE-FD3A-B2D3DC165B9F}"/>
              </a:ext>
            </a:extLst>
          </p:cNvPr>
          <p:cNvSpPr txBox="1">
            <a:spLocks/>
          </p:cNvSpPr>
          <p:nvPr/>
        </p:nvSpPr>
        <p:spPr>
          <a:xfrm>
            <a:off x="0" y="6473700"/>
            <a:ext cx="12191999" cy="3623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1A3E6F"/>
                </a:solidFill>
                <a:latin typeface="Josefin Sans" panose="00000500000000000000" pitchFamily="2" charset="0"/>
              </a:rPr>
              <a:t>LouisianaPTA.org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DCDE3E4E-42BE-FD6D-4704-4E0088F13C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49744" y="1043709"/>
            <a:ext cx="10615425" cy="544846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300"/>
              </a:spcBef>
            </a:pPr>
            <a:r>
              <a:rPr lang="en-US" sz="3000" dirty="0">
                <a:solidFill>
                  <a:srgbClr val="000000"/>
                </a:solidFill>
                <a:latin typeface="Atkinson Hyperlegible" pitchFamily="2" charset="0"/>
                <a:cs typeface="Helvetica"/>
              </a:rPr>
              <a:t>Criticize teachers who don’t attend PTA meetings or events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3000" dirty="0">
                <a:solidFill>
                  <a:srgbClr val="000000"/>
                </a:solidFill>
                <a:latin typeface="Atkinson Hyperlegible" pitchFamily="2" charset="0"/>
                <a:cs typeface="Helvetica"/>
              </a:rPr>
              <a:t>Become an ATM.  Learn together that advocacy is better than fundraising to secure funds for needed resources. 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3000" dirty="0">
                <a:solidFill>
                  <a:srgbClr val="000000"/>
                </a:solidFill>
                <a:latin typeface="Atkinson Hyperlegible" pitchFamily="2" charset="0"/>
                <a:cs typeface="Helvetica"/>
              </a:rPr>
              <a:t>Assume teachers can remember everything a PTA has scheduled or can accommodate PTA requests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DC80649-C156-9228-E9CD-B3BE62024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858" y="203200"/>
            <a:ext cx="8664819" cy="9144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1A3E6F"/>
                </a:solidFill>
                <a:latin typeface="Josefin Sans" panose="00000500000000000000" pitchFamily="2" charset="0"/>
              </a:rPr>
              <a:t>So don’t:</a:t>
            </a:r>
            <a:endParaRPr lang="en-US" sz="5400" dirty="0">
              <a:solidFill>
                <a:srgbClr val="1A3E6F"/>
              </a:solidFill>
              <a:latin typeface="Josefin Sa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6916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5C1C870-109B-40CE-FD3A-B2D3DC165B9F}"/>
              </a:ext>
            </a:extLst>
          </p:cNvPr>
          <p:cNvSpPr txBox="1">
            <a:spLocks/>
          </p:cNvSpPr>
          <p:nvPr/>
        </p:nvSpPr>
        <p:spPr>
          <a:xfrm>
            <a:off x="0" y="6473700"/>
            <a:ext cx="12191999" cy="3623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1A3E6F"/>
                </a:solidFill>
                <a:latin typeface="Josefin Sans" panose="00000500000000000000" pitchFamily="2" charset="0"/>
              </a:rPr>
              <a:t>LouisianaPTA.org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DCDE3E4E-42BE-FD6D-4704-4E0088F13C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9858" y="1117600"/>
            <a:ext cx="10845312" cy="521854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b="0" i="0" dirty="0">
                <a:solidFill>
                  <a:srgbClr val="0E1634"/>
                </a:solidFill>
                <a:effectLst/>
                <a:latin typeface="Helvetica Neue"/>
              </a:rPr>
              <a:t>There are many challenges teachers and parents have faced in the last three years</a:t>
            </a:r>
          </a:p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dirty="0">
                <a:solidFill>
                  <a:srgbClr val="0E1634"/>
                </a:solidFill>
                <a:latin typeface="Helvetica Neue"/>
              </a:rPr>
              <a:t>D</a:t>
            </a:r>
            <a:r>
              <a:rPr lang="en-US" b="0" i="0" dirty="0">
                <a:solidFill>
                  <a:srgbClr val="0E1634"/>
                </a:solidFill>
                <a:effectLst/>
                <a:latin typeface="Helvetica Neue"/>
              </a:rPr>
              <a:t>isruption, stresses, health and safety concerns brought about by the COVID-19 pandemic</a:t>
            </a:r>
          </a:p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b="0" i="0" dirty="0">
                <a:solidFill>
                  <a:srgbClr val="0E1634"/>
                </a:solidFill>
                <a:effectLst/>
                <a:latin typeface="Helvetica Neue"/>
              </a:rPr>
              <a:t>Attacks on our teachers and public school systems</a:t>
            </a:r>
          </a:p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dirty="0">
                <a:solidFill>
                  <a:srgbClr val="0E1634"/>
                </a:solidFill>
                <a:latin typeface="Helvetica Neue"/>
              </a:rPr>
              <a:t>T</a:t>
            </a:r>
            <a:r>
              <a:rPr lang="en-US" b="0" i="0" dirty="0">
                <a:solidFill>
                  <a:srgbClr val="0E1634"/>
                </a:solidFill>
                <a:effectLst/>
                <a:latin typeface="Helvetica Neue"/>
              </a:rPr>
              <a:t>rauma of school shootings and community violence.</a:t>
            </a:r>
          </a:p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dirty="0">
                <a:solidFill>
                  <a:srgbClr val="0E1634"/>
                </a:solidFill>
                <a:latin typeface="Helvetica Neue"/>
              </a:rPr>
              <a:t>We need to f</a:t>
            </a:r>
            <a:r>
              <a:rPr lang="en-US" b="0" i="0" dirty="0">
                <a:solidFill>
                  <a:srgbClr val="0E1634"/>
                </a:solidFill>
                <a:effectLst/>
                <a:latin typeface="Helvetica Neue"/>
              </a:rPr>
              <a:t>ocus on working together to make sure all children have opportunities to learn and thrive in environments that are safe, healthy and supportive. </a:t>
            </a:r>
          </a:p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b="0" i="0" dirty="0">
                <a:solidFill>
                  <a:srgbClr val="0E1634"/>
                </a:solidFill>
                <a:effectLst/>
                <a:latin typeface="Helvetica Neue"/>
              </a:rPr>
              <a:t>Children’s caregivers and teachers are natural allies in this work. </a:t>
            </a:r>
            <a:endParaRPr lang="en-US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DC80649-C156-9228-E9CD-B3BE62024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858" y="203200"/>
            <a:ext cx="8664819" cy="9144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1A3E6F"/>
                </a:solidFill>
                <a:latin typeface="Josefin Sans" panose="00000500000000000000" pitchFamily="2" charset="0"/>
              </a:rPr>
              <a:t>The bottom line</a:t>
            </a:r>
            <a:endParaRPr lang="en-US" sz="5400" dirty="0">
              <a:solidFill>
                <a:srgbClr val="1A3E6F"/>
              </a:solidFill>
              <a:latin typeface="Josefin Sa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945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FA87B-ADD1-0AA8-6858-AC7CEF0306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85" y="572655"/>
            <a:ext cx="12174415" cy="1967345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b="1" dirty="0">
                <a:solidFill>
                  <a:srgbClr val="1A3E6F"/>
                </a:solidFill>
                <a:latin typeface="Josefin Sans" panose="00000500000000000000" pitchFamily="2" charset="0"/>
              </a:rPr>
              <a:t>Why are we here?</a:t>
            </a:r>
            <a:br>
              <a:rPr lang="en-US" b="1" dirty="0">
                <a:solidFill>
                  <a:srgbClr val="1A3E6F"/>
                </a:solidFill>
                <a:latin typeface="Josefin Sans" panose="00000500000000000000" pitchFamily="2" charset="0"/>
              </a:rPr>
            </a:br>
            <a:r>
              <a:rPr lang="en-US" b="1" dirty="0">
                <a:solidFill>
                  <a:srgbClr val="1A3E6F"/>
                </a:solidFill>
                <a:latin typeface="Josefin Sans" panose="00000500000000000000" pitchFamily="2" charset="0"/>
              </a:rPr>
              <a:t>Why do you PTA?</a:t>
            </a:r>
            <a:endParaRPr lang="en-US" b="1" dirty="0">
              <a:solidFill>
                <a:schemeClr val="bg1"/>
              </a:solidFill>
              <a:latin typeface="Josefin Sans" panose="000005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DC42A9-3901-48CF-43B9-D0F277778D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85" y="2844800"/>
            <a:ext cx="12174415" cy="2584446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Atkinson Hyperlegible" pitchFamily="50" charset="0"/>
                <a:ea typeface="Calibri" panose="020F0502020204030204" pitchFamily="34" charset="0"/>
                <a:cs typeface="Microsoft Sans Serif" panose="020B0604020202020204" pitchFamily="34" charset="0"/>
              </a:rPr>
              <a:t>To make every child’s potential a reality</a:t>
            </a:r>
            <a:endParaRPr lang="en-US" sz="3200" b="1" dirty="0">
              <a:effectLst/>
              <a:latin typeface="Atkinson Hyperlegible" pitchFamily="50" charset="0"/>
              <a:ea typeface="Calibri" panose="020F0502020204030204" pitchFamily="34" charset="0"/>
              <a:cs typeface="Microsoft Sans Serif" panose="020B0604020202020204" pitchFamily="34" charset="0"/>
            </a:endParaRPr>
          </a:p>
          <a:p>
            <a:r>
              <a:rPr lang="en-US" sz="3200" b="1" dirty="0">
                <a:effectLst/>
                <a:latin typeface="Atkinson Hyperlegible" pitchFamily="50" charset="0"/>
                <a:ea typeface="Calibri" panose="020F0502020204030204" pitchFamily="34" charset="0"/>
                <a:cs typeface="Microsoft Sans Serif" panose="020B0604020202020204" pitchFamily="34" charset="0"/>
              </a:rPr>
              <a:t>by engaging and empowering families and communities</a:t>
            </a:r>
          </a:p>
          <a:p>
            <a:r>
              <a:rPr lang="en-US" sz="3200" b="1" dirty="0">
                <a:effectLst/>
                <a:latin typeface="Atkinson Hyperlegible" pitchFamily="50" charset="0"/>
                <a:ea typeface="Calibri" panose="020F0502020204030204" pitchFamily="34" charset="0"/>
                <a:cs typeface="Microsoft Sans Serif" panose="020B0604020202020204" pitchFamily="34" charset="0"/>
              </a:rPr>
              <a:t>to advocate for all children</a:t>
            </a:r>
            <a:r>
              <a:rPr lang="en-US" sz="3200" dirty="0">
                <a:effectLst/>
                <a:latin typeface="Atkinson Hyperlegible" pitchFamily="50" charset="0"/>
                <a:ea typeface="Calibri" panose="020F0502020204030204" pitchFamily="34" charset="0"/>
                <a:cs typeface="Microsoft Sans Serif" panose="020B0604020202020204" pitchFamily="34" charset="0"/>
              </a:rPr>
              <a:t>. </a:t>
            </a:r>
            <a:endParaRPr lang="en-US" sz="3200" dirty="0">
              <a:latin typeface="Atkinson Hyperlegible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7981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FA87B-ADD1-0AA8-6858-AC7CEF030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858" y="408842"/>
            <a:ext cx="8225204" cy="151660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1A3E6F"/>
                </a:solidFill>
                <a:latin typeface="Josefin Sans" panose="00000500000000000000" pitchFamily="2" charset="0"/>
              </a:rPr>
              <a:t>Purposes of PTA:</a:t>
            </a:r>
            <a:endParaRPr lang="en-US" sz="5400" dirty="0">
              <a:solidFill>
                <a:srgbClr val="1A3E6F"/>
              </a:solidFill>
              <a:latin typeface="Josefin Sans" panose="000005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DC42A9-3901-48CF-43B9-D0F277778D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9858" y="1542473"/>
            <a:ext cx="10832123" cy="4634491"/>
          </a:xfrm>
        </p:spPr>
        <p:txBody>
          <a:bodyPr>
            <a:normAutofit lnSpcReduction="10000"/>
          </a:bodyPr>
          <a:lstStyle/>
          <a:p>
            <a:pPr>
              <a:spcBef>
                <a:spcPts val="300"/>
              </a:spcBef>
            </a:pPr>
            <a:r>
              <a:rPr lang="en-US" sz="2800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Arial" charset="0"/>
              </a:rPr>
              <a:t>To promote the </a:t>
            </a:r>
            <a:r>
              <a:rPr lang="en-US" sz="2800" b="1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Arial" charset="0"/>
              </a:rPr>
              <a:t>welfare</a:t>
            </a:r>
            <a:r>
              <a:rPr lang="en-US" sz="2800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Arial" charset="0"/>
              </a:rPr>
              <a:t> of children and youth in home, school, community, and place of worship. </a:t>
            </a:r>
          </a:p>
          <a:p>
            <a:pPr>
              <a:spcBef>
                <a:spcPts val="300"/>
              </a:spcBef>
            </a:pPr>
            <a:endParaRPr lang="en-US" sz="300" dirty="0">
              <a:solidFill>
                <a:srgbClr val="000000"/>
              </a:solidFill>
              <a:latin typeface="Atkinson Hyperlegible" pitchFamily="2" charset="0"/>
              <a:cs typeface="Helvetica"/>
              <a:sym typeface="Arial" charset="0"/>
            </a:endParaRPr>
          </a:p>
          <a:p>
            <a:pPr>
              <a:spcBef>
                <a:spcPts val="300"/>
              </a:spcBef>
            </a:pPr>
            <a:r>
              <a:rPr lang="en-US" sz="2800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Arial" charset="0"/>
              </a:rPr>
              <a:t>To raise the </a:t>
            </a:r>
            <a:r>
              <a:rPr lang="en-US" sz="2800" b="1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Arial" charset="0"/>
              </a:rPr>
              <a:t>standards</a:t>
            </a:r>
            <a:r>
              <a:rPr lang="en-US" sz="2800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Arial" charset="0"/>
              </a:rPr>
              <a:t> of home life. </a:t>
            </a:r>
          </a:p>
          <a:p>
            <a:pPr>
              <a:spcBef>
                <a:spcPts val="300"/>
              </a:spcBef>
            </a:pPr>
            <a:endParaRPr lang="en-US" sz="300" dirty="0">
              <a:solidFill>
                <a:srgbClr val="000000"/>
              </a:solidFill>
              <a:latin typeface="Atkinson Hyperlegible" pitchFamily="2" charset="0"/>
              <a:cs typeface="Helvetica"/>
              <a:sym typeface="Arial" charset="0"/>
            </a:endParaRPr>
          </a:p>
          <a:p>
            <a:pPr>
              <a:spcBef>
                <a:spcPts val="300"/>
              </a:spcBef>
            </a:pPr>
            <a:r>
              <a:rPr lang="en-US" sz="2800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Arial" charset="0"/>
              </a:rPr>
              <a:t>To secure </a:t>
            </a:r>
            <a:r>
              <a:rPr lang="en-US" sz="2800" b="1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Arial" charset="0"/>
              </a:rPr>
              <a:t>adequate laws </a:t>
            </a:r>
            <a:r>
              <a:rPr lang="en-US" sz="2800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Arial" charset="0"/>
              </a:rPr>
              <a:t>for the care and protection of children and youth. </a:t>
            </a:r>
          </a:p>
          <a:p>
            <a:pPr>
              <a:spcBef>
                <a:spcPts val="300"/>
              </a:spcBef>
            </a:pPr>
            <a:endParaRPr lang="en-US" sz="300" dirty="0">
              <a:solidFill>
                <a:srgbClr val="000000"/>
              </a:solidFill>
              <a:latin typeface="Atkinson Hyperlegible" pitchFamily="2" charset="0"/>
              <a:cs typeface="Helvetica"/>
              <a:sym typeface="Arial" charset="0"/>
            </a:endParaRPr>
          </a:p>
          <a:p>
            <a:pPr>
              <a:spcBef>
                <a:spcPts val="300"/>
              </a:spcBef>
            </a:pPr>
            <a:r>
              <a:rPr lang="en-US" sz="2800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Arial" charset="0"/>
              </a:rPr>
              <a:t>To bring into closer relation </a:t>
            </a:r>
            <a:r>
              <a:rPr lang="en-US" sz="2800" b="1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Arial" charset="0"/>
              </a:rPr>
              <a:t>the home and the school,</a:t>
            </a:r>
            <a:r>
              <a:rPr lang="en-US" sz="2800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Arial" charset="0"/>
              </a:rPr>
              <a:t> that parents and teachers may cooperate intelligently in the education of children and youth. </a:t>
            </a:r>
          </a:p>
          <a:p>
            <a:pPr>
              <a:spcBef>
                <a:spcPts val="300"/>
              </a:spcBef>
            </a:pPr>
            <a:endParaRPr lang="en-US" sz="300" dirty="0">
              <a:solidFill>
                <a:srgbClr val="000000"/>
              </a:solidFill>
              <a:latin typeface="Atkinson Hyperlegible" pitchFamily="2" charset="0"/>
              <a:cs typeface="Helvetica"/>
              <a:sym typeface="Arial" charset="0"/>
            </a:endParaRPr>
          </a:p>
          <a:p>
            <a:pPr>
              <a:spcBef>
                <a:spcPts val="300"/>
              </a:spcBef>
            </a:pPr>
            <a:r>
              <a:rPr lang="en-US" sz="2800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Arial" charset="0"/>
              </a:rPr>
              <a:t>To develop between educators and the general public such united efforts as will secure for all children and youth the </a:t>
            </a:r>
            <a:r>
              <a:rPr lang="en-US" sz="2800" b="1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Arial" charset="0"/>
              </a:rPr>
              <a:t>highest advantages </a:t>
            </a:r>
            <a:r>
              <a:rPr lang="en-US" sz="2800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Arial" charset="0"/>
              </a:rPr>
              <a:t>in physical, mental, social, and spiritual education. </a:t>
            </a:r>
            <a:endParaRPr lang="en-US" sz="2800" dirty="0">
              <a:solidFill>
                <a:srgbClr val="000000"/>
              </a:solidFill>
              <a:latin typeface="Atkinson Hyperlegible" pitchFamily="2" charset="0"/>
              <a:cs typeface="Helvetica"/>
            </a:endParaRPr>
          </a:p>
          <a:p>
            <a:pPr marL="0" indent="0">
              <a:buNone/>
            </a:pPr>
            <a:endParaRPr lang="en-US" sz="3200" dirty="0">
              <a:latin typeface="Atkinson Hyperlegible" pitchFamily="2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5C1C870-109B-40CE-FD3A-B2D3DC165B9F}"/>
              </a:ext>
            </a:extLst>
          </p:cNvPr>
          <p:cNvSpPr txBox="1">
            <a:spLocks/>
          </p:cNvSpPr>
          <p:nvPr/>
        </p:nvSpPr>
        <p:spPr>
          <a:xfrm>
            <a:off x="0" y="6473700"/>
            <a:ext cx="12191999" cy="3623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1A3E6F"/>
                </a:solidFill>
                <a:latin typeface="Josefin Sans" panose="00000500000000000000" pitchFamily="2" charset="0"/>
              </a:rPr>
              <a:t>LouisianaPTA.org</a:t>
            </a:r>
          </a:p>
        </p:txBody>
      </p:sp>
    </p:spTree>
    <p:extLst>
      <p:ext uri="{BB962C8B-B14F-4D97-AF65-F5344CB8AC3E}">
        <p14:creationId xmlns:p14="http://schemas.microsoft.com/office/powerpoint/2010/main" val="2108785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FA87B-ADD1-0AA8-6858-AC7CEF030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858" y="122515"/>
            <a:ext cx="8345365" cy="1087449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1A3E6F"/>
                </a:solidFill>
                <a:latin typeface="Josefin Sans" panose="00000500000000000000" pitchFamily="2" charset="0"/>
              </a:rPr>
              <a:t>Putting the “T” in PTA</a:t>
            </a:r>
            <a:endParaRPr lang="en-US" sz="5400" dirty="0">
              <a:solidFill>
                <a:srgbClr val="1A3E6F"/>
              </a:solidFill>
              <a:latin typeface="Josefin Sans" panose="000005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DC42A9-3901-48CF-43B9-D0F277778D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9858" y="1071418"/>
            <a:ext cx="10832123" cy="5105546"/>
          </a:xfrm>
        </p:spPr>
        <p:txBody>
          <a:bodyPr>
            <a:normAutofit/>
          </a:bodyPr>
          <a:lstStyle/>
          <a:p>
            <a:pPr marL="0" indent="0">
              <a:spcBef>
                <a:spcPts val="300"/>
              </a:spcBef>
              <a:buNone/>
            </a:pPr>
            <a:endParaRPr lang="en-US" sz="2900" b="1" dirty="0">
              <a:solidFill>
                <a:srgbClr val="000000"/>
              </a:solidFill>
              <a:latin typeface="Atkinson Hyperlegible" pitchFamily="2" charset="0"/>
              <a:sym typeface="Arial" charset="0"/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sz="2900" dirty="0">
                <a:solidFill>
                  <a:srgbClr val="000000"/>
                </a:solidFill>
                <a:latin typeface="Atkinson Hyperlegible" pitchFamily="2" charset="0"/>
                <a:sym typeface="Arial" charset="0"/>
              </a:rPr>
              <a:t>1897: The National Congress of Mothers was formed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dirty="0">
                <a:solidFill>
                  <a:srgbClr val="000000"/>
                </a:solidFill>
                <a:latin typeface="Atkinson Hyperlegible" pitchFamily="2" charset="0"/>
                <a:sym typeface="Arial" charset="0"/>
              </a:rPr>
              <a:t> </a:t>
            </a:r>
          </a:p>
          <a:p>
            <a:pPr marL="0" indent="0">
              <a:spcBef>
                <a:spcPts val="300"/>
              </a:spcBef>
              <a:buNone/>
            </a:pPr>
            <a:endParaRPr lang="en-US" sz="500" dirty="0">
              <a:solidFill>
                <a:srgbClr val="000000"/>
              </a:solidFill>
              <a:latin typeface="Atkinson Hyperlegible" pitchFamily="2" charset="0"/>
              <a:sym typeface="Arial" charset="0"/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sz="2900" dirty="0">
                <a:solidFill>
                  <a:srgbClr val="000000"/>
                </a:solidFill>
                <a:latin typeface="Atkinson Hyperlegible" pitchFamily="2" charset="0"/>
                <a:sym typeface="Arial" charset="0"/>
              </a:rPr>
              <a:t>1908:  Name change to National Congress of Mothers and Parent-Teacher Associations as part of the “crusade for children”.</a:t>
            </a:r>
          </a:p>
          <a:p>
            <a:pPr marL="0" indent="0">
              <a:spcBef>
                <a:spcPts val="300"/>
              </a:spcBef>
              <a:buNone/>
            </a:pPr>
            <a:endParaRPr lang="en-US" sz="2900" dirty="0">
              <a:solidFill>
                <a:srgbClr val="000000"/>
              </a:solidFill>
              <a:latin typeface="Atkinson Hyperlegible" pitchFamily="2" charset="0"/>
              <a:sym typeface="Arial" charset="0"/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sz="2900" dirty="0">
                <a:solidFill>
                  <a:srgbClr val="000000"/>
                </a:solidFill>
                <a:latin typeface="Atkinson Hyperlegible" pitchFamily="2" charset="0"/>
                <a:sym typeface="Arial" charset="0"/>
              </a:rPr>
              <a:t>1926: The Congress of Colored Parents and Children formed</a:t>
            </a:r>
          </a:p>
          <a:p>
            <a:pPr marL="0" indent="0">
              <a:spcBef>
                <a:spcPts val="300"/>
              </a:spcBef>
              <a:buNone/>
            </a:pPr>
            <a:endParaRPr lang="en-US" sz="2900" dirty="0">
              <a:solidFill>
                <a:srgbClr val="000000"/>
              </a:solidFill>
              <a:latin typeface="Atkinson Hyperlegible" pitchFamily="2" charset="0"/>
              <a:sym typeface="Arial" charset="0"/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sz="2900" dirty="0">
                <a:solidFill>
                  <a:srgbClr val="000000"/>
                </a:solidFill>
                <a:latin typeface="Atkinson Hyperlegible" pitchFamily="2" charset="0"/>
                <a:sym typeface="Arial" charset="0"/>
              </a:rPr>
              <a:t>Mid-1930’s:  PTA moves into schools</a:t>
            </a:r>
          </a:p>
          <a:p>
            <a:pPr marL="0" indent="0">
              <a:buNone/>
            </a:pPr>
            <a:endParaRPr lang="en-US" sz="3200" dirty="0">
              <a:latin typeface="Atkinson Hyperlegible" pitchFamily="50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5C1C870-109B-40CE-FD3A-B2D3DC165B9F}"/>
              </a:ext>
            </a:extLst>
          </p:cNvPr>
          <p:cNvSpPr txBox="1">
            <a:spLocks/>
          </p:cNvSpPr>
          <p:nvPr/>
        </p:nvSpPr>
        <p:spPr>
          <a:xfrm>
            <a:off x="0" y="6473700"/>
            <a:ext cx="12191999" cy="3623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1A3E6F"/>
                </a:solidFill>
                <a:latin typeface="Josefin Sans" panose="00000500000000000000" pitchFamily="2" charset="0"/>
              </a:rPr>
              <a:t>LouisianaPTA.org</a:t>
            </a:r>
          </a:p>
        </p:txBody>
      </p:sp>
    </p:spTree>
    <p:extLst>
      <p:ext uri="{BB962C8B-B14F-4D97-AF65-F5344CB8AC3E}">
        <p14:creationId xmlns:p14="http://schemas.microsoft.com/office/powerpoint/2010/main" val="367752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FA87B-ADD1-0AA8-6858-AC7CEF030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236" y="122514"/>
            <a:ext cx="9845965" cy="5410067"/>
          </a:xfrm>
        </p:spPr>
        <p:txBody>
          <a:bodyPr>
            <a:normAutofit/>
          </a:bodyPr>
          <a:lstStyle/>
          <a:p>
            <a:br>
              <a:rPr lang="en-US" sz="3600" b="1" dirty="0">
                <a:solidFill>
                  <a:srgbClr val="1A3E6F"/>
                </a:solidFill>
                <a:latin typeface="Josefin Sans" panose="00000500000000000000" pitchFamily="2" charset="0"/>
              </a:rPr>
            </a:br>
            <a:r>
              <a:rPr lang="en-US" sz="3600" b="1" dirty="0">
                <a:solidFill>
                  <a:srgbClr val="1A3E6F"/>
                </a:solidFill>
                <a:latin typeface="Atkinson Hyperlegible" pitchFamily="2" charset="0"/>
              </a:rPr>
              <a:t>“Teachers can give our children the will to continue learning for the rest of their lives … Working together, teachers, parents and communities can make every child’s potential a reality”</a:t>
            </a:r>
            <a:br>
              <a:rPr lang="en-US" sz="3600" b="1" dirty="0">
                <a:solidFill>
                  <a:srgbClr val="1A3E6F"/>
                </a:solidFill>
                <a:latin typeface="Atkinson Hyperlegible" pitchFamily="2" charset="0"/>
              </a:rPr>
            </a:br>
            <a:br>
              <a:rPr lang="en-US" sz="3600" b="1" dirty="0">
                <a:solidFill>
                  <a:srgbClr val="1A3E6F"/>
                </a:solidFill>
                <a:latin typeface="Josefin Sans" panose="00000500000000000000" pitchFamily="2" charset="0"/>
              </a:rPr>
            </a:br>
            <a:r>
              <a:rPr lang="en-US" sz="2400" b="1" dirty="0">
                <a:solidFill>
                  <a:srgbClr val="1A3E6F"/>
                </a:solidFill>
                <a:latin typeface="Josefin Sans" panose="00000500000000000000" pitchFamily="2" charset="0"/>
              </a:rPr>
              <a:t>Jan Harp Domene, Past National PTA President</a:t>
            </a:r>
            <a:endParaRPr lang="en-US" sz="2400" dirty="0">
              <a:solidFill>
                <a:srgbClr val="1A3E6F"/>
              </a:solidFill>
              <a:latin typeface="Josefin Sans" panose="00000500000000000000" pitchFamily="2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5C1C870-109B-40CE-FD3A-B2D3DC165B9F}"/>
              </a:ext>
            </a:extLst>
          </p:cNvPr>
          <p:cNvSpPr txBox="1">
            <a:spLocks/>
          </p:cNvSpPr>
          <p:nvPr/>
        </p:nvSpPr>
        <p:spPr>
          <a:xfrm>
            <a:off x="0" y="6473700"/>
            <a:ext cx="12191999" cy="3623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1A3E6F"/>
                </a:solidFill>
                <a:latin typeface="Josefin Sans" panose="00000500000000000000" pitchFamily="2" charset="0"/>
              </a:rPr>
              <a:t>LouisianaPTA.org/toolkits </a:t>
            </a:r>
          </a:p>
        </p:txBody>
      </p:sp>
    </p:spTree>
    <p:extLst>
      <p:ext uri="{BB962C8B-B14F-4D97-AF65-F5344CB8AC3E}">
        <p14:creationId xmlns:p14="http://schemas.microsoft.com/office/powerpoint/2010/main" val="2551913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5C1C870-109B-40CE-FD3A-B2D3DC165B9F}"/>
              </a:ext>
            </a:extLst>
          </p:cNvPr>
          <p:cNvSpPr txBox="1">
            <a:spLocks/>
          </p:cNvSpPr>
          <p:nvPr/>
        </p:nvSpPr>
        <p:spPr>
          <a:xfrm>
            <a:off x="0" y="6290897"/>
            <a:ext cx="12191999" cy="5451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1A3E6F"/>
                </a:solidFill>
                <a:latin typeface="Josefin Sans" panose="00000500000000000000" pitchFamily="2" charset="0"/>
              </a:rPr>
              <a:t>LouisianaPTA.org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DC80649-C156-9228-E9CD-B3BE62024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858" y="277091"/>
            <a:ext cx="10833233" cy="988291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1A3E6F"/>
                </a:solidFill>
                <a:latin typeface="Josefin Sans" panose="00000500000000000000" pitchFamily="2" charset="0"/>
              </a:rPr>
              <a:t>Today, in beyond the luncheon</a:t>
            </a:r>
            <a:endParaRPr lang="en-US" sz="5400" dirty="0">
              <a:solidFill>
                <a:srgbClr val="1A3E6F"/>
              </a:solidFill>
              <a:latin typeface="Josefin Sans" panose="000005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0DC685-BB5D-F0E1-FCEF-B4F5DCCD532B}"/>
              </a:ext>
            </a:extLst>
          </p:cNvPr>
          <p:cNvSpPr txBox="1"/>
          <p:nvPr/>
        </p:nvSpPr>
        <p:spPr>
          <a:xfrm>
            <a:off x="877455" y="2013527"/>
            <a:ext cx="8337539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Atkinson Hyperlegible" pitchFamily="2" charset="0"/>
              </a:rPr>
              <a:t>What teachers say</a:t>
            </a:r>
          </a:p>
          <a:p>
            <a:endParaRPr lang="en-US" sz="3600" dirty="0">
              <a:latin typeface="Atkinson Hyperlegible" pitchFamily="2" charset="0"/>
            </a:endParaRPr>
          </a:p>
          <a:p>
            <a:r>
              <a:rPr lang="en-US" sz="3600" dirty="0">
                <a:latin typeface="Atkinson Hyperlegible" pitchFamily="2" charset="0"/>
              </a:rPr>
              <a:t>What successful PTAs say</a:t>
            </a:r>
          </a:p>
          <a:p>
            <a:endParaRPr lang="en-US" sz="3600" dirty="0">
              <a:latin typeface="Atkinson Hyperlegible" pitchFamily="2" charset="0"/>
            </a:endParaRPr>
          </a:p>
          <a:p>
            <a:r>
              <a:rPr lang="en-US" sz="3600" dirty="0">
                <a:latin typeface="Atkinson Hyperlegible" pitchFamily="2" charset="0"/>
              </a:rPr>
              <a:t>Strategies for engaging and partnering</a:t>
            </a:r>
          </a:p>
        </p:txBody>
      </p:sp>
    </p:spTree>
    <p:extLst>
      <p:ext uri="{BB962C8B-B14F-4D97-AF65-F5344CB8AC3E}">
        <p14:creationId xmlns:p14="http://schemas.microsoft.com/office/powerpoint/2010/main" val="2031500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5C1C870-109B-40CE-FD3A-B2D3DC165B9F}"/>
              </a:ext>
            </a:extLst>
          </p:cNvPr>
          <p:cNvSpPr txBox="1">
            <a:spLocks/>
          </p:cNvSpPr>
          <p:nvPr/>
        </p:nvSpPr>
        <p:spPr>
          <a:xfrm>
            <a:off x="0" y="6473700"/>
            <a:ext cx="12191999" cy="3623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1A3E6F"/>
                </a:solidFill>
                <a:latin typeface="Josefin Sans" panose="00000500000000000000" pitchFamily="2" charset="0"/>
              </a:rPr>
              <a:t>LouisianaPTA.org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DC80649-C156-9228-E9CD-B3BE62024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450" y="286328"/>
            <a:ext cx="10641314" cy="1162638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1A3E6F"/>
                </a:solidFill>
                <a:latin typeface="Josefin Sans" panose="00000500000000000000" pitchFamily="2" charset="0"/>
              </a:rPr>
              <a:t>What prevents teachers from engaging in PTA?</a:t>
            </a:r>
            <a:endParaRPr lang="en-US" sz="5400" dirty="0">
              <a:solidFill>
                <a:srgbClr val="1A3E6F"/>
              </a:solidFill>
              <a:latin typeface="Josefin Sans" panose="00000500000000000000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D90746-5F33-ED3E-9FB5-A5E45518A7A3}"/>
              </a:ext>
            </a:extLst>
          </p:cNvPr>
          <p:cNvSpPr txBox="1"/>
          <p:nvPr/>
        </p:nvSpPr>
        <p:spPr>
          <a:xfrm>
            <a:off x="525451" y="1320800"/>
            <a:ext cx="11046691" cy="40395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Atkinson Hyperlegible" pitchFamily="2" charset="0"/>
              </a:rPr>
              <a:t>Their own family time </a:t>
            </a:r>
          </a:p>
          <a:p>
            <a:pPr marL="285750" indent="-28575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Atkinson Hyperlegible" pitchFamily="2" charset="0"/>
              </a:rPr>
              <a:t>Not encouraged by administration or district</a:t>
            </a:r>
          </a:p>
          <a:p>
            <a:pPr marL="285750" indent="-28575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Atkinson Hyperlegible" pitchFamily="2" charset="0"/>
              </a:rPr>
              <a:t>Negative parents</a:t>
            </a:r>
          </a:p>
          <a:p>
            <a:pPr marL="285750" indent="-28575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Atkinson Hyperlegible" pitchFamily="2" charset="0"/>
              </a:rPr>
              <a:t>Don’t see the value</a:t>
            </a:r>
          </a:p>
          <a:p>
            <a:pPr marL="285750" indent="-28575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Atkinson Hyperlegible" pitchFamily="2" charset="0"/>
              </a:rPr>
              <a:t>They weren't asked</a:t>
            </a:r>
          </a:p>
          <a:p>
            <a:pPr marL="742950" lvl="1" indent="-28575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Atkinson Hyperlegible" pitchFamily="2" charset="0"/>
              </a:rPr>
              <a:t>To join</a:t>
            </a:r>
          </a:p>
          <a:p>
            <a:pPr marL="742950" lvl="1" indent="-28575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Atkinson Hyperlegible" pitchFamily="2" charset="0"/>
              </a:rPr>
              <a:t>To be involved</a:t>
            </a:r>
          </a:p>
          <a:p>
            <a:pPr marL="742950" lvl="1" indent="-28575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Atkinson Hyperlegible" pitchFamily="2" charset="0"/>
              </a:rPr>
              <a:t>To share their opinion</a:t>
            </a:r>
          </a:p>
        </p:txBody>
      </p:sp>
    </p:spTree>
    <p:extLst>
      <p:ext uri="{BB962C8B-B14F-4D97-AF65-F5344CB8AC3E}">
        <p14:creationId xmlns:p14="http://schemas.microsoft.com/office/powerpoint/2010/main" val="1129910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5C1C870-109B-40CE-FD3A-B2D3DC165B9F}"/>
              </a:ext>
            </a:extLst>
          </p:cNvPr>
          <p:cNvSpPr txBox="1">
            <a:spLocks/>
          </p:cNvSpPr>
          <p:nvPr/>
        </p:nvSpPr>
        <p:spPr>
          <a:xfrm>
            <a:off x="0" y="6473700"/>
            <a:ext cx="12191999" cy="3623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1A3E6F"/>
                </a:solidFill>
                <a:latin typeface="Josefin Sans" panose="00000500000000000000" pitchFamily="2" charset="0"/>
              </a:rPr>
              <a:t>LouisianaPTA.org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DCDE3E4E-42BE-FD6D-4704-4E0088F13C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1066" y="1071419"/>
            <a:ext cx="10854104" cy="5402282"/>
          </a:xfrm>
        </p:spPr>
        <p:txBody>
          <a:bodyPr>
            <a:normAutofit/>
          </a:bodyPr>
          <a:lstStyle/>
          <a:p>
            <a:pPr marL="0" indent="0">
              <a:spcBef>
                <a:spcPts val="900"/>
              </a:spcBef>
              <a:buNone/>
            </a:pPr>
            <a:endParaRPr lang="en-US" dirty="0">
              <a:solidFill>
                <a:srgbClr val="000000"/>
              </a:solidFill>
              <a:latin typeface="Atkinson Hyperlegible" pitchFamily="2" charset="0"/>
              <a:cs typeface="Helvetica"/>
              <a:sym typeface="Courier New" charset="0"/>
            </a:endParaRPr>
          </a:p>
          <a:p>
            <a:pPr>
              <a:spcBef>
                <a:spcPts val="900"/>
              </a:spcBef>
            </a:pPr>
            <a:r>
              <a:rPr lang="en-US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Courier New" charset="0"/>
              </a:rPr>
              <a:t>Recognize the value in what teachers do</a:t>
            </a:r>
          </a:p>
          <a:p>
            <a:pPr>
              <a:spcBef>
                <a:spcPts val="900"/>
              </a:spcBef>
            </a:pPr>
            <a:r>
              <a:rPr lang="en-US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Courier New" charset="0"/>
              </a:rPr>
              <a:t>Have strong, two-way communication between teachers and the PTA</a:t>
            </a:r>
          </a:p>
          <a:p>
            <a:pPr>
              <a:spcBef>
                <a:spcPts val="900"/>
              </a:spcBef>
            </a:pPr>
            <a:r>
              <a:rPr lang="en-US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Courier New" charset="0"/>
              </a:rPr>
              <a:t>Teachers are invited using customized materials</a:t>
            </a:r>
          </a:p>
          <a:p>
            <a:pPr>
              <a:spcBef>
                <a:spcPts val="900"/>
              </a:spcBef>
            </a:pPr>
            <a:r>
              <a:rPr lang="en-US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Courier New" charset="0"/>
              </a:rPr>
              <a:t>Have membership campaigns specifically targeted at teachers</a:t>
            </a:r>
          </a:p>
          <a:p>
            <a:pPr>
              <a:spcBef>
                <a:spcPts val="900"/>
              </a:spcBef>
            </a:pPr>
            <a:r>
              <a:rPr lang="en-US" sz="2600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Courier New" charset="0"/>
              </a:rPr>
              <a:t>Conduct recognition and team-buildings events to build partnerships</a:t>
            </a:r>
            <a:endParaRPr lang="en-US" sz="2600" dirty="0">
              <a:latin typeface="Atkinson Hyperlegible" pitchFamily="50" charset="0"/>
            </a:endParaRPr>
          </a:p>
          <a:p>
            <a:endParaRPr lang="en-US" sz="2600" dirty="0">
              <a:latin typeface="Atkinson Hyperlegible" pitchFamily="50" charset="0"/>
            </a:endParaRPr>
          </a:p>
          <a:p>
            <a:endParaRPr lang="en-US" sz="2600" dirty="0">
              <a:latin typeface="Atkinson Hyperlegible" pitchFamily="50" charset="0"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DC80649-C156-9228-E9CD-B3BE62024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858" y="21982"/>
            <a:ext cx="8664819" cy="1197218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1A3E6F"/>
                </a:solidFill>
                <a:latin typeface="Josefin Sans" panose="00000500000000000000" pitchFamily="2" charset="0"/>
              </a:rPr>
              <a:t>Units with 100% Teacher Memberships</a:t>
            </a:r>
            <a:endParaRPr lang="en-US" sz="5400" dirty="0">
              <a:solidFill>
                <a:srgbClr val="1A3E6F"/>
              </a:solidFill>
              <a:latin typeface="Josefin Sa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427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5C1C870-109B-40CE-FD3A-B2D3DC165B9F}"/>
              </a:ext>
            </a:extLst>
          </p:cNvPr>
          <p:cNvSpPr txBox="1">
            <a:spLocks/>
          </p:cNvSpPr>
          <p:nvPr/>
        </p:nvSpPr>
        <p:spPr>
          <a:xfrm>
            <a:off x="0" y="6473700"/>
            <a:ext cx="12191999" cy="3623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dirty="0">
                <a:solidFill>
                  <a:srgbClr val="1A3E6F"/>
                </a:solidFill>
                <a:latin typeface="Josefin Sans" panose="00000500000000000000" pitchFamily="2" charset="0"/>
              </a:rPr>
              <a:t>LouisianaPTA.org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DCDE3E4E-42BE-FD6D-4704-4E0088F13C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1066" y="1016000"/>
            <a:ext cx="4709079" cy="5457701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900"/>
              </a:spcBef>
              <a:buFont typeface="Wingdings" charset="2"/>
              <a:buChar char="ü"/>
            </a:pPr>
            <a:endParaRPr lang="en-US" dirty="0">
              <a:solidFill>
                <a:srgbClr val="000000"/>
              </a:solidFill>
              <a:latin typeface="Atkinson Hyperlegible" pitchFamily="2" charset="0"/>
              <a:cs typeface="Helvetica"/>
              <a:sym typeface="Courier New" charset="0"/>
            </a:endParaRPr>
          </a:p>
          <a:p>
            <a:pPr marL="0" indent="0">
              <a:spcBef>
                <a:spcPts val="900"/>
              </a:spcBef>
              <a:buNone/>
            </a:pPr>
            <a:r>
              <a:rPr lang="en-US" b="1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Courier New" charset="0"/>
              </a:rPr>
              <a:t>black-mail</a:t>
            </a:r>
          </a:p>
          <a:p>
            <a:pPr marL="0" indent="0">
              <a:spcBef>
                <a:spcPts val="900"/>
              </a:spcBef>
              <a:buNone/>
            </a:pPr>
            <a:r>
              <a:rPr lang="en-US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Courier New" charset="0"/>
              </a:rPr>
              <a:t>-noun</a:t>
            </a:r>
          </a:p>
          <a:p>
            <a:pPr marL="0" indent="0">
              <a:spcBef>
                <a:spcPts val="900"/>
              </a:spcBef>
              <a:buNone/>
            </a:pPr>
            <a:r>
              <a:rPr lang="en-US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Courier New" charset="0"/>
              </a:rPr>
              <a:t>any payment extorted by intimidation</a:t>
            </a:r>
          </a:p>
          <a:p>
            <a:pPr>
              <a:spcBef>
                <a:spcPts val="900"/>
              </a:spcBef>
            </a:pPr>
            <a:r>
              <a:rPr lang="en-US" sz="2000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Courier New" charset="0"/>
              </a:rPr>
              <a:t>He confessed rather than suffer the dishonor of blackmail</a:t>
            </a:r>
            <a:endParaRPr lang="en-US" sz="2600" dirty="0">
              <a:solidFill>
                <a:srgbClr val="000000"/>
              </a:solidFill>
              <a:latin typeface="Atkinson Hyperlegible" pitchFamily="2" charset="0"/>
              <a:cs typeface="Helvetica"/>
              <a:sym typeface="Courier New" charset="0"/>
            </a:endParaRPr>
          </a:p>
          <a:p>
            <a:pPr>
              <a:spcBef>
                <a:spcPts val="900"/>
              </a:spcBef>
              <a:buFontTx/>
              <a:buChar char="-"/>
            </a:pPr>
            <a:r>
              <a:rPr lang="en-US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Courier New" charset="0"/>
              </a:rPr>
              <a:t>verb</a:t>
            </a:r>
          </a:p>
          <a:p>
            <a:pPr marL="0" indent="0">
              <a:spcBef>
                <a:spcPts val="900"/>
              </a:spcBef>
              <a:buNone/>
            </a:pPr>
            <a:r>
              <a:rPr lang="en-US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Courier New" charset="0"/>
              </a:rPr>
              <a:t>to force or coerce into a particular action, statement, </a:t>
            </a:r>
            <a:r>
              <a:rPr lang="en-US" dirty="0" err="1">
                <a:solidFill>
                  <a:srgbClr val="000000"/>
                </a:solidFill>
                <a:latin typeface="Atkinson Hyperlegible" pitchFamily="2" charset="0"/>
                <a:cs typeface="Helvetica"/>
                <a:sym typeface="Courier New" charset="0"/>
              </a:rPr>
              <a:t>etc</a:t>
            </a:r>
            <a:r>
              <a:rPr lang="en-US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Courier New" charset="0"/>
              </a:rPr>
              <a:t>:</a:t>
            </a:r>
          </a:p>
          <a:p>
            <a:pPr>
              <a:spcBef>
                <a:spcPts val="900"/>
              </a:spcBef>
            </a:pPr>
            <a:r>
              <a:rPr lang="en-US" sz="2200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Courier New" charset="0"/>
              </a:rPr>
              <a:t>The teachers claimed they were    blackmailed into signing the membership form or lose their classroom funds</a:t>
            </a:r>
          </a:p>
          <a:p>
            <a:endParaRPr lang="en-US" sz="2600" dirty="0">
              <a:latin typeface="Atkinson Hyperlegible" pitchFamily="50" charset="0"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DC80649-C156-9228-E9CD-B3BE62024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858" y="203200"/>
            <a:ext cx="8664819" cy="9144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1A3E6F"/>
                </a:solidFill>
                <a:latin typeface="Atkinson Hyperlegible" pitchFamily="2" charset="0"/>
              </a:rPr>
              <a:t>Wrong way to get them to join?</a:t>
            </a:r>
            <a:endParaRPr lang="en-US" sz="5400" dirty="0">
              <a:solidFill>
                <a:srgbClr val="1A3E6F"/>
              </a:solidFill>
              <a:latin typeface="Atkinson Hyperlegible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50F039-D04F-6343-33D8-69D3B636D412}"/>
              </a:ext>
            </a:extLst>
          </p:cNvPr>
          <p:cNvSpPr txBox="1"/>
          <p:nvPr/>
        </p:nvSpPr>
        <p:spPr>
          <a:xfrm>
            <a:off x="6493165" y="1357746"/>
            <a:ext cx="4904508" cy="4755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spcBef>
                <a:spcPts val="900"/>
              </a:spcBef>
              <a:buNone/>
            </a:pPr>
            <a:r>
              <a:rPr lang="en-US" sz="2600" b="1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Courier New" charset="0"/>
              </a:rPr>
              <a:t>bribe</a:t>
            </a:r>
          </a:p>
          <a:p>
            <a:pPr marL="0" indent="0">
              <a:spcBef>
                <a:spcPts val="900"/>
              </a:spcBef>
              <a:buNone/>
            </a:pPr>
            <a:r>
              <a:rPr lang="en-US" sz="2600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Courier New" charset="0"/>
              </a:rPr>
              <a:t>-noun</a:t>
            </a:r>
          </a:p>
          <a:p>
            <a:pPr marL="0" indent="0">
              <a:spcBef>
                <a:spcPts val="900"/>
              </a:spcBef>
              <a:buNone/>
            </a:pPr>
            <a:r>
              <a:rPr lang="en-US" sz="2600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Courier New" charset="0"/>
              </a:rPr>
              <a:t>anything given or serving to persuade or induce</a:t>
            </a:r>
          </a:p>
          <a:p>
            <a:pPr marL="285750" indent="-28575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Courier New" charset="0"/>
              </a:rPr>
              <a:t>The teachers were given stipends as a bribe to </a:t>
            </a:r>
            <a:r>
              <a:rPr lang="en-US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Courier New" charset="0"/>
              </a:rPr>
              <a:t>be members.</a:t>
            </a:r>
            <a:endParaRPr lang="en-US" sz="2400" dirty="0">
              <a:solidFill>
                <a:srgbClr val="000000"/>
              </a:solidFill>
              <a:latin typeface="Atkinson Hyperlegible" pitchFamily="2" charset="0"/>
              <a:cs typeface="Helvetica"/>
              <a:sym typeface="Courier New" charset="0"/>
            </a:endParaRPr>
          </a:p>
          <a:p>
            <a:pPr>
              <a:spcBef>
                <a:spcPts val="900"/>
              </a:spcBef>
              <a:buFontTx/>
              <a:buChar char="-"/>
            </a:pPr>
            <a:r>
              <a:rPr lang="en-US" sz="2600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Courier New" charset="0"/>
              </a:rPr>
              <a:t>verb (used with object)</a:t>
            </a:r>
          </a:p>
          <a:p>
            <a:pPr>
              <a:spcBef>
                <a:spcPts val="900"/>
              </a:spcBef>
            </a:pPr>
            <a:r>
              <a:rPr lang="en-US" sz="2600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Courier New" charset="0"/>
              </a:rPr>
              <a:t>to influence or corrupt with a bribe</a:t>
            </a:r>
          </a:p>
          <a:p>
            <a:pPr marL="342900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Atkinson Hyperlegible" pitchFamily="2" charset="0"/>
                <a:cs typeface="Helvetica"/>
                <a:sym typeface="Courier New" charset="0"/>
              </a:rPr>
              <a:t>The teacher was too honest to be bribed into joining PTA.</a:t>
            </a:r>
          </a:p>
        </p:txBody>
      </p:sp>
    </p:spTree>
    <p:extLst>
      <p:ext uri="{BB962C8B-B14F-4D97-AF65-F5344CB8AC3E}">
        <p14:creationId xmlns:p14="http://schemas.microsoft.com/office/powerpoint/2010/main" val="3351002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7133</TotalTime>
  <Words>929</Words>
  <Application>Microsoft Office PowerPoint</Application>
  <PresentationFormat>Widescreen</PresentationFormat>
  <Paragraphs>125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Atkinson Hyperlegible</vt:lpstr>
      <vt:lpstr>Calibri</vt:lpstr>
      <vt:lpstr>Calibri Light</vt:lpstr>
      <vt:lpstr>Helvetica</vt:lpstr>
      <vt:lpstr>Helvetica Neue</vt:lpstr>
      <vt:lpstr>Josefin Sans</vt:lpstr>
      <vt:lpstr>Wingdings</vt:lpstr>
      <vt:lpstr>Office Theme</vt:lpstr>
      <vt:lpstr>PTA Leadership Training  ,Beyond the Luncheon</vt:lpstr>
      <vt:lpstr>Why are we here? Why do you PTA?</vt:lpstr>
      <vt:lpstr>Purposes of PTA:</vt:lpstr>
      <vt:lpstr>Putting the “T” in PTA</vt:lpstr>
      <vt:lpstr> “Teachers can give our children the will to continue learning for the rest of their lives … Working together, teachers, parents and communities can make every child’s potential a reality”  Jan Harp Domene, Past National PTA President</vt:lpstr>
      <vt:lpstr>Today, in beyond the luncheon</vt:lpstr>
      <vt:lpstr>What prevents teachers from engaging in PTA?</vt:lpstr>
      <vt:lpstr>Units with 100% Teacher Memberships</vt:lpstr>
      <vt:lpstr>Wrong way to get them to join?</vt:lpstr>
      <vt:lpstr>The road to success</vt:lpstr>
      <vt:lpstr>The road to success continues …</vt:lpstr>
      <vt:lpstr>Why would a teacher join your PTA?</vt:lpstr>
      <vt:lpstr>So do:</vt:lpstr>
      <vt:lpstr>Check out LAPTA and National PTA program opportunities:</vt:lpstr>
      <vt:lpstr>So don’t:</vt:lpstr>
      <vt:lpstr>The bottom 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PTA Leadership Training Treasurer</dc:title>
  <dc:creator>Beth Maillho</dc:creator>
  <cp:lastModifiedBy>Beth Maillho</cp:lastModifiedBy>
  <cp:revision>28</cp:revision>
  <cp:lastPrinted>2022-08-27T03:36:57Z</cp:lastPrinted>
  <dcterms:created xsi:type="dcterms:W3CDTF">2022-07-11T22:19:33Z</dcterms:created>
  <dcterms:modified xsi:type="dcterms:W3CDTF">2022-08-27T03:46:49Z</dcterms:modified>
</cp:coreProperties>
</file>