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8" r:id="rId3"/>
    <p:sldId id="257" r:id="rId4"/>
    <p:sldId id="279" r:id="rId5"/>
    <p:sldId id="280" r:id="rId6"/>
    <p:sldId id="291" r:id="rId7"/>
    <p:sldId id="281" r:id="rId8"/>
    <p:sldId id="292" r:id="rId9"/>
    <p:sldId id="305" r:id="rId10"/>
    <p:sldId id="290" r:id="rId11"/>
    <p:sldId id="282" r:id="rId12"/>
    <p:sldId id="293" r:id="rId13"/>
    <p:sldId id="283" r:id="rId14"/>
    <p:sldId id="295" r:id="rId15"/>
    <p:sldId id="294" r:id="rId16"/>
    <p:sldId id="284" r:id="rId17"/>
    <p:sldId id="285" r:id="rId18"/>
    <p:sldId id="300" r:id="rId19"/>
    <p:sldId id="289" r:id="rId20"/>
    <p:sldId id="301" r:id="rId21"/>
    <p:sldId id="302" r:id="rId22"/>
    <p:sldId id="287" r:id="rId23"/>
    <p:sldId id="296" r:id="rId24"/>
    <p:sldId id="297" r:id="rId25"/>
    <p:sldId id="288" r:id="rId26"/>
    <p:sldId id="298" r:id="rId27"/>
    <p:sldId id="299" r:id="rId28"/>
    <p:sldId id="303" r:id="rId29"/>
    <p:sldId id="304" r:id="rId30"/>
    <p:sldId id="306" r:id="rId31"/>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78648-039E-4C4F-AE33-976DB7EAB5FF}" v="63" dt="2022-08-19T16:49:26.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7" d="100"/>
          <a:sy n="87" d="100"/>
        </p:scale>
        <p:origin x="26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aillho" userId="2ea77857-dcdf-47dd-a4d7-ab9d287c50c5" providerId="ADAL" clId="{38578648-039E-4C4F-AE33-976DB7EAB5FF}"/>
    <pc:docChg chg="undo custSel addSld modSld">
      <pc:chgData name="Beth Maillho" userId="2ea77857-dcdf-47dd-a4d7-ab9d287c50c5" providerId="ADAL" clId="{38578648-039E-4C4F-AE33-976DB7EAB5FF}" dt="2022-08-19T18:35:25.304" v="536" actId="20577"/>
      <pc:docMkLst>
        <pc:docMk/>
      </pc:docMkLst>
      <pc:sldChg chg="addSp delSp modSp add mod">
        <pc:chgData name="Beth Maillho" userId="2ea77857-dcdf-47dd-a4d7-ab9d287c50c5" providerId="ADAL" clId="{38578648-039E-4C4F-AE33-976DB7EAB5FF}" dt="2022-08-19T18:35:25.304" v="536" actId="20577"/>
        <pc:sldMkLst>
          <pc:docMk/>
          <pc:sldMk cId="537152841" sldId="305"/>
        </pc:sldMkLst>
        <pc:spChg chg="del">
          <ac:chgData name="Beth Maillho" userId="2ea77857-dcdf-47dd-a4d7-ab9d287c50c5" providerId="ADAL" clId="{38578648-039E-4C4F-AE33-976DB7EAB5FF}" dt="2022-08-19T15:45:17.033" v="41" actId="478"/>
          <ac:spMkLst>
            <pc:docMk/>
            <pc:sldMk cId="537152841" sldId="305"/>
            <ac:spMk id="2" creationId="{EFD9009C-6820-9318-B060-13334DFE9E66}"/>
          </ac:spMkLst>
        </pc:spChg>
        <pc:spChg chg="mod">
          <ac:chgData name="Beth Maillho" userId="2ea77857-dcdf-47dd-a4d7-ab9d287c50c5" providerId="ADAL" clId="{38578648-039E-4C4F-AE33-976DB7EAB5FF}" dt="2022-08-19T18:35:25.304" v="536" actId="20577"/>
          <ac:spMkLst>
            <pc:docMk/>
            <pc:sldMk cId="537152841" sldId="305"/>
            <ac:spMk id="3" creationId="{59DC42A9-3901-48CF-43B9-D0F277778DEE}"/>
          </ac:spMkLst>
        </pc:spChg>
        <pc:spChg chg="add del">
          <ac:chgData name="Beth Maillho" userId="2ea77857-dcdf-47dd-a4d7-ab9d287c50c5" providerId="ADAL" clId="{38578648-039E-4C4F-AE33-976DB7EAB5FF}" dt="2022-08-19T15:46:03.094" v="43"/>
          <ac:spMkLst>
            <pc:docMk/>
            <pc:sldMk cId="537152841" sldId="305"/>
            <ac:spMk id="4" creationId="{EBDD6822-CB16-8632-4474-6E2865FBA7E1}"/>
          </ac:spMkLst>
        </pc:spChg>
        <pc:spChg chg="add del mod">
          <ac:chgData name="Beth Maillho" userId="2ea77857-dcdf-47dd-a4d7-ab9d287c50c5" providerId="ADAL" clId="{38578648-039E-4C4F-AE33-976DB7EAB5FF}" dt="2022-08-19T16:22:25.528" v="335" actId="478"/>
          <ac:spMkLst>
            <pc:docMk/>
            <pc:sldMk cId="537152841" sldId="305"/>
            <ac:spMk id="7" creationId="{05523C7D-BA8A-BA02-4428-B8BFF98E4ED7}"/>
          </ac:spMkLst>
        </pc:spChg>
        <pc:spChg chg="add mod">
          <ac:chgData name="Beth Maillho" userId="2ea77857-dcdf-47dd-a4d7-ab9d287c50c5" providerId="ADAL" clId="{38578648-039E-4C4F-AE33-976DB7EAB5FF}" dt="2022-08-19T16:26:10.410" v="433" actId="1035"/>
          <ac:spMkLst>
            <pc:docMk/>
            <pc:sldMk cId="537152841" sldId="305"/>
            <ac:spMk id="8" creationId="{24C82E82-4D62-7761-3FE8-A74ACFFA65FD}"/>
          </ac:spMkLst>
        </pc:spChg>
        <pc:spChg chg="del">
          <ac:chgData name="Beth Maillho" userId="2ea77857-dcdf-47dd-a4d7-ab9d287c50c5" providerId="ADAL" clId="{38578648-039E-4C4F-AE33-976DB7EAB5FF}" dt="2022-08-19T16:35:22.444" v="439" actId="478"/>
          <ac:spMkLst>
            <pc:docMk/>
            <pc:sldMk cId="537152841" sldId="305"/>
            <ac:spMk id="9" creationId="{3E8A164A-EAA5-68CC-073A-F5DE3917E0D9}"/>
          </ac:spMkLst>
        </pc:spChg>
        <pc:spChg chg="mod">
          <ac:chgData name="Beth Maillho" userId="2ea77857-dcdf-47dd-a4d7-ab9d287c50c5" providerId="ADAL" clId="{38578648-039E-4C4F-AE33-976DB7EAB5FF}" dt="2022-08-19T15:45:10.705" v="40" actId="20577"/>
          <ac:spMkLst>
            <pc:docMk/>
            <pc:sldMk cId="537152841" sldId="305"/>
            <ac:spMk id="13" creationId="{B12DD036-015D-50B2-67FB-77A1C6F59C2A}"/>
          </ac:spMkLst>
        </pc:spChg>
        <pc:picChg chg="add del mod">
          <ac:chgData name="Beth Maillho" userId="2ea77857-dcdf-47dd-a4d7-ab9d287c50c5" providerId="ADAL" clId="{38578648-039E-4C4F-AE33-976DB7EAB5FF}" dt="2022-08-19T15:48:01.970" v="50" actId="478"/>
          <ac:picMkLst>
            <pc:docMk/>
            <pc:sldMk cId="537152841" sldId="305"/>
            <ac:picMk id="6" creationId="{A42678B3-ED0B-36DB-58C9-D66913F22176}"/>
          </ac:picMkLst>
        </pc:picChg>
        <pc:picChg chg="add del mod">
          <ac:chgData name="Beth Maillho" userId="2ea77857-dcdf-47dd-a4d7-ab9d287c50c5" providerId="ADAL" clId="{38578648-039E-4C4F-AE33-976DB7EAB5FF}" dt="2022-08-19T16:49:26.443" v="517" actId="1076"/>
          <ac:picMkLst>
            <pc:docMk/>
            <pc:sldMk cId="537152841" sldId="305"/>
            <ac:picMk id="1028" creationId="{9AFAA71F-83E1-F543-3FE3-53455E71D409}"/>
          </ac:picMkLst>
        </pc:picChg>
        <pc:picChg chg="add del mod">
          <ac:chgData name="Beth Maillho" userId="2ea77857-dcdf-47dd-a4d7-ab9d287c50c5" providerId="ADAL" clId="{38578648-039E-4C4F-AE33-976DB7EAB5FF}" dt="2022-08-19T16:22:10.308" v="332" actId="478"/>
          <ac:picMkLst>
            <pc:docMk/>
            <pc:sldMk cId="537152841" sldId="305"/>
            <ac:picMk id="1030" creationId="{EFBA9721-E228-AAA7-B449-9B609BC5AAAF}"/>
          </ac:picMkLst>
        </pc:picChg>
        <pc:picChg chg="add del">
          <ac:chgData name="Beth Maillho" userId="2ea77857-dcdf-47dd-a4d7-ab9d287c50c5" providerId="ADAL" clId="{38578648-039E-4C4F-AE33-976DB7EAB5FF}" dt="2022-08-19T15:56:52.259" v="253"/>
          <ac:picMkLst>
            <pc:docMk/>
            <pc:sldMk cId="537152841" sldId="305"/>
            <ac:picMk id="1032" creationId="{A3D35934-A8E1-7B1F-EEA9-0E4A2F312EB9}"/>
          </ac:picMkLst>
        </pc:picChg>
        <pc:picChg chg="del">
          <ac:chgData name="Beth Maillho" userId="2ea77857-dcdf-47dd-a4d7-ab9d287c50c5" providerId="ADAL" clId="{38578648-039E-4C4F-AE33-976DB7EAB5FF}" dt="2022-08-19T15:45:00.213" v="1" actId="478"/>
          <ac:picMkLst>
            <pc:docMk/>
            <pc:sldMk cId="537152841" sldId="305"/>
            <ac:picMk id="2052" creationId="{4BE17DDA-3AAC-5B2C-F644-24B552EB9B33}"/>
          </ac:picMkLst>
        </pc:picChg>
      </pc:sldChg>
      <pc:sldChg chg="modSp add mod">
        <pc:chgData name="Beth Maillho" userId="2ea77857-dcdf-47dd-a4d7-ab9d287c50c5" providerId="ADAL" clId="{38578648-039E-4C4F-AE33-976DB7EAB5FF}" dt="2022-08-19T16:41:13.822" v="515" actId="20577"/>
        <pc:sldMkLst>
          <pc:docMk/>
          <pc:sldMk cId="2729998306" sldId="306"/>
        </pc:sldMkLst>
        <pc:spChg chg="mod">
          <ac:chgData name="Beth Maillho" userId="2ea77857-dcdf-47dd-a4d7-ab9d287c50c5" providerId="ADAL" clId="{38578648-039E-4C4F-AE33-976DB7EAB5FF}" dt="2022-08-19T16:41:13.822" v="515" actId="20577"/>
          <ac:spMkLst>
            <pc:docMk/>
            <pc:sldMk cId="2729998306" sldId="306"/>
            <ac:spMk id="2" creationId="{BBDB54C1-E0EC-CB02-92F1-CBAB983AE983}"/>
          </ac:spMkLst>
        </pc:spChg>
        <pc:picChg chg="mod">
          <ac:chgData name="Beth Maillho" userId="2ea77857-dcdf-47dd-a4d7-ab9d287c50c5" providerId="ADAL" clId="{38578648-039E-4C4F-AE33-976DB7EAB5FF}" dt="2022-08-19T16:40:36.222" v="441" actId="1076"/>
          <ac:picMkLst>
            <pc:docMk/>
            <pc:sldMk cId="2729998306" sldId="306"/>
            <ac:picMk id="4" creationId="{CE26D6C2-17CD-5D4C-6714-5D35E06FAA9E}"/>
          </ac:picMkLst>
        </pc:picChg>
        <pc:picChg chg="mod">
          <ac:chgData name="Beth Maillho" userId="2ea77857-dcdf-47dd-a4d7-ab9d287c50c5" providerId="ADAL" clId="{38578648-039E-4C4F-AE33-976DB7EAB5FF}" dt="2022-08-19T16:40:38.029" v="442" actId="1076"/>
          <ac:picMkLst>
            <pc:docMk/>
            <pc:sldMk cId="2729998306" sldId="306"/>
            <ac:picMk id="1028" creationId="{926BBE6F-2C0F-A1A3-528C-AEBA0A7935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0D014D50-9476-4724-9913-E807E5425A9F}" type="datetimeFigureOut">
              <a:rPr lang="en-US" smtClean="0"/>
              <a:t>8/19/2022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790D2222-3D69-4F37-84DB-25F7BCE811BE}" type="slidenum">
              <a:rPr lang="en-US" smtClean="0"/>
              <a:t>‹#›</a:t>
            </a:fld>
            <a:endParaRPr lang="en-US"/>
          </a:p>
        </p:txBody>
      </p:sp>
    </p:spTree>
    <p:extLst>
      <p:ext uri="{BB962C8B-B14F-4D97-AF65-F5344CB8AC3E}">
        <p14:creationId xmlns:p14="http://schemas.microsoft.com/office/powerpoint/2010/main" val="423656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FB42D-AEAA-4AD7-A5B6-FB8AA48CEB91}" type="slidenum">
              <a:rPr lang="en-US" smtClean="0"/>
              <a:t>30</a:t>
            </a:fld>
            <a:endParaRPr lang="en-US"/>
          </a:p>
        </p:txBody>
      </p:sp>
    </p:spTree>
    <p:extLst>
      <p:ext uri="{BB962C8B-B14F-4D97-AF65-F5344CB8AC3E}">
        <p14:creationId xmlns:p14="http://schemas.microsoft.com/office/powerpoint/2010/main" val="377749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B4838D7-8EAF-4FC2-B855-9CE87584C67B}" type="datetimeFigureOut">
              <a:rPr lang="en-US" smtClean="0"/>
              <a:t>8/19/2022</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838D7-8EAF-4FC2-B855-9CE87584C67B}" type="datetimeFigureOut">
              <a:rPr lang="en-US" smtClean="0"/>
              <a:t>8/19/2022</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796911"/>
            <a:ext cx="12192000" cy="2622690"/>
          </a:xfrm>
          <a:solidFill>
            <a:srgbClr val="1A3E6F"/>
          </a:solidFill>
        </p:spPr>
        <p:txBody>
          <a:bodyPr>
            <a:normAutofit fontScale="90000"/>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1600" dirty="0">
                <a:solidFill>
                  <a:schemeClr val="bg1"/>
                </a:solidFill>
                <a:latin typeface="Josefin Sans" panose="00000500000000000000" pitchFamily="2" charset="0"/>
              </a:rPr>
              <a:t>Programs &amp; Grants</a:t>
            </a:r>
            <a:endParaRPr lang="en-US"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a:t>
            </a:r>
          </a:p>
          <a:p>
            <a:r>
              <a:rPr lang="en-US" sz="3200" dirty="0">
                <a:solidFill>
                  <a:srgbClr val="1A3E6F"/>
                </a:solidFill>
                <a:latin typeface="Atkinson Hyperlegible" pitchFamily="50" charset="0"/>
              </a:rPr>
              <a:t>treasurer@LouisianaPTA.org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CD5A46-E737-D6F7-E9F1-942CA4DDB59D}"/>
              </a:ext>
            </a:extLst>
          </p:cNvPr>
          <p:cNvGrpSpPr/>
          <p:nvPr/>
        </p:nvGrpSpPr>
        <p:grpSpPr>
          <a:xfrm>
            <a:off x="8192022" y="45375"/>
            <a:ext cx="3605353" cy="1132166"/>
            <a:chOff x="8551941" y="4626460"/>
            <a:chExt cx="3386229" cy="1063356"/>
          </a:xfrm>
        </p:grpSpPr>
        <p:pic>
          <p:nvPicPr>
            <p:cNvPr id="5" name="Picture 4">
              <a:extLst>
                <a:ext uri="{FF2B5EF4-FFF2-40B4-BE49-F238E27FC236}">
                  <a16:creationId xmlns:a16="http://schemas.microsoft.com/office/drawing/2014/main" id="{FFA88344-958E-956A-218D-DB8ADBE5F17E}"/>
                </a:ext>
              </a:extLst>
            </p:cNvPr>
            <p:cNvPicPr>
              <a:picLocks noChangeAspect="1"/>
            </p:cNvPicPr>
            <p:nvPr/>
          </p:nvPicPr>
          <p:blipFill>
            <a:blip r:embed="rId2"/>
            <a:stretch>
              <a:fillRect/>
            </a:stretch>
          </p:blipFill>
          <p:spPr>
            <a:xfrm>
              <a:off x="8551941" y="4626460"/>
              <a:ext cx="1427518" cy="1063356"/>
            </a:xfrm>
            <a:prstGeom prst="rect">
              <a:avLst/>
            </a:prstGeom>
          </p:spPr>
        </p:pic>
        <p:pic>
          <p:nvPicPr>
            <p:cNvPr id="7" name="Picture 6">
              <a:extLst>
                <a:ext uri="{FF2B5EF4-FFF2-40B4-BE49-F238E27FC236}">
                  <a16:creationId xmlns:a16="http://schemas.microsoft.com/office/drawing/2014/main" id="{9D728498-031C-F938-0914-B10A96C071E8}"/>
                </a:ext>
              </a:extLst>
            </p:cNvPr>
            <p:cNvPicPr>
              <a:picLocks noChangeAspect="1"/>
            </p:cNvPicPr>
            <p:nvPr/>
          </p:nvPicPr>
          <p:blipFill>
            <a:blip r:embed="rId3"/>
            <a:stretch>
              <a:fillRect/>
            </a:stretch>
          </p:blipFill>
          <p:spPr>
            <a:xfrm>
              <a:off x="9796792" y="4960194"/>
              <a:ext cx="2141378" cy="593219"/>
            </a:xfrm>
            <a:prstGeom prst="roundRect">
              <a:avLst>
                <a:gd name="adj" fmla="val 50000"/>
              </a:avLst>
            </a:prstGeom>
          </p:spPr>
        </p:pic>
      </p:gr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475981" cy="5616382"/>
          </a:xfrm>
        </p:spPr>
        <p:txBody>
          <a:bodyPr>
            <a:normAutofit fontScale="92500"/>
          </a:bodyPr>
          <a:lstStyle/>
          <a:p>
            <a:pPr marL="0" indent="0">
              <a:buNone/>
            </a:pPr>
            <a:r>
              <a:rPr lang="en-US" sz="2600" b="1" dirty="0">
                <a:latin typeface="Atkinson Hyperlegible" pitchFamily="50" charset="0"/>
              </a:rPr>
              <a:t>PTA Connected</a:t>
            </a:r>
            <a:r>
              <a:rPr lang="en-US" sz="2600" dirty="0">
                <a:latin typeface="Atkinson Hyperlegible" pitchFamily="50" charset="0"/>
              </a:rPr>
              <a:t> strives to help children act safely, responsibly, and thoughtfully online, especially with social media. It connects parents with tools, research, and support to make the best decisions for their children. Each Program has its own toolkit with Planning, Promoting, Hosting, and Wrap Up support information.</a:t>
            </a:r>
          </a:p>
          <a:p>
            <a:r>
              <a:rPr lang="en-US" sz="2600" b="1" dirty="0">
                <a:latin typeface="Atkinson Hyperlegible" pitchFamily="50" charset="0"/>
              </a:rPr>
              <a:t>Be Internet Awesome Event </a:t>
            </a:r>
            <a:r>
              <a:rPr lang="en-US" sz="2600" dirty="0">
                <a:latin typeface="Atkinson Hyperlegible" pitchFamily="50" charset="0"/>
              </a:rPr>
              <a:t>is an interactive night where families engage with one another in meaningful conversations about raising children in an online world.</a:t>
            </a:r>
          </a:p>
          <a:p>
            <a:r>
              <a:rPr lang="en-US" sz="2600" b="1" dirty="0">
                <a:latin typeface="Atkinson Hyperlegible" pitchFamily="50" charset="0"/>
              </a:rPr>
              <a:t>The Smart Talk </a:t>
            </a:r>
            <a:r>
              <a:rPr lang="en-US" sz="2600" dirty="0">
                <a:latin typeface="Atkinson Hyperlegible" pitchFamily="50" charset="0"/>
              </a:rPr>
              <a:t>is a free tool that helps caregivers and kids (ages five to 17) have positive, proactive technology conversations and set healthy digital limits together.</a:t>
            </a:r>
          </a:p>
          <a:p>
            <a:r>
              <a:rPr lang="en-US" sz="2600" b="1" dirty="0">
                <a:latin typeface="Atkinson Hyperlegible" pitchFamily="50" charset="0"/>
              </a:rPr>
              <a:t>Digital Families Community Events </a:t>
            </a:r>
            <a:r>
              <a:rPr lang="en-US" sz="2600" dirty="0">
                <a:latin typeface="Atkinson Hyperlegible" pitchFamily="50" charset="0"/>
              </a:rPr>
              <a:t>includes social media and technology use strategies</a:t>
            </a:r>
          </a:p>
          <a:p>
            <a:r>
              <a:rPr lang="en-US" sz="2600" b="1" dirty="0">
                <a:latin typeface="Atkinson Hyperlegible" pitchFamily="50" charset="0"/>
              </a:rPr>
              <a:t>Create with Kindness</a:t>
            </a:r>
            <a:r>
              <a:rPr lang="en-US" sz="2600" dirty="0">
                <a:latin typeface="Atkinson Hyperlegible" pitchFamily="50" charset="0"/>
              </a:rPr>
              <a:t> helps children navigate social media safely and responsibly.</a:t>
            </a:r>
          </a:p>
          <a:p>
            <a:r>
              <a:rPr lang="en-US" sz="2600" b="1" dirty="0">
                <a:latin typeface="Atkinson Hyperlegible" pitchFamily="50" charset="0"/>
              </a:rPr>
              <a:t>Access from AT&amp;T </a:t>
            </a:r>
            <a:r>
              <a:rPr lang="en-US" sz="2600" dirty="0">
                <a:latin typeface="Atkinson Hyperlegible" pitchFamily="50" charset="0"/>
              </a:rPr>
              <a:t>provides low-cost internet service for qualified households. </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spTree>
    <p:extLst>
      <p:ext uri="{BB962C8B-B14F-4D97-AF65-F5344CB8AC3E}">
        <p14:creationId xmlns:p14="http://schemas.microsoft.com/office/powerpoint/2010/main" val="99147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8087733" cy="2251459"/>
          </a:xfrm>
        </p:spPr>
        <p:txBody>
          <a:bodyPr>
            <a:normAutofit/>
          </a:bodyPr>
          <a:lstStyle/>
          <a:p>
            <a:pPr marL="0" indent="0">
              <a:buNone/>
            </a:pPr>
            <a:r>
              <a:rPr lang="en-US" sz="2600" b="1" dirty="0">
                <a:latin typeface="Atkinson Hyperlegible" pitchFamily="50" charset="0"/>
              </a:rPr>
              <a:t>Healthy Lifestyles</a:t>
            </a:r>
            <a:r>
              <a:rPr lang="en-US" sz="2600" dirty="0">
                <a:latin typeface="Atkinson Hyperlegible" pitchFamily="50" charset="0"/>
              </a:rPr>
              <a:t> is committed to improving the overall health and well-being of families across the country because we know living a healthy lifestyle is a key component to our students' ability to thrive. This program has 3 areas: </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grpSp>
        <p:nvGrpSpPr>
          <p:cNvPr id="6" name="Group 5">
            <a:extLst>
              <a:ext uri="{FF2B5EF4-FFF2-40B4-BE49-F238E27FC236}">
                <a16:creationId xmlns:a16="http://schemas.microsoft.com/office/drawing/2014/main" id="{4ED9A992-DE60-ADA0-F3CE-3325B194F5DF}"/>
              </a:ext>
            </a:extLst>
          </p:cNvPr>
          <p:cNvGrpSpPr/>
          <p:nvPr/>
        </p:nvGrpSpPr>
        <p:grpSpPr>
          <a:xfrm>
            <a:off x="8364059" y="243482"/>
            <a:ext cx="3266409" cy="2455878"/>
            <a:chOff x="8374352" y="1128199"/>
            <a:chExt cx="3581753" cy="2614922"/>
          </a:xfrm>
        </p:grpSpPr>
        <p:pic>
          <p:nvPicPr>
            <p:cNvPr id="3074" name="Picture 2" descr="Healthy Lifestyles">
              <a:extLst>
                <a:ext uri="{FF2B5EF4-FFF2-40B4-BE49-F238E27FC236}">
                  <a16:creationId xmlns:a16="http://schemas.microsoft.com/office/drawing/2014/main" id="{6DB11385-61D6-16AE-EE3C-BFD9B9884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770" y="1128199"/>
              <a:ext cx="3554916" cy="14786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7589CA9-18CC-8FC9-2B23-76BE3BA47469}"/>
                </a:ext>
              </a:extLst>
            </p:cNvPr>
            <p:cNvGrpSpPr/>
            <p:nvPr/>
          </p:nvGrpSpPr>
          <p:grpSpPr>
            <a:xfrm>
              <a:off x="8374352" y="2674574"/>
              <a:ext cx="3581753" cy="1068547"/>
              <a:chOff x="8307925" y="2674742"/>
              <a:chExt cx="3655578" cy="1090571"/>
            </a:xfrm>
          </p:grpSpPr>
          <p:pic>
            <p:nvPicPr>
              <p:cNvPr id="3078" name="Picture 6" descr="Healthy Bodies Icon">
                <a:extLst>
                  <a:ext uri="{FF2B5EF4-FFF2-40B4-BE49-F238E27FC236}">
                    <a16:creationId xmlns:a16="http://schemas.microsoft.com/office/drawing/2014/main" id="{CD5AAAFB-B26E-A736-AD62-5B5EDB5CA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2" r="10556" b="51221"/>
              <a:stretch/>
            </p:blipFill>
            <p:spPr bwMode="auto">
              <a:xfrm>
                <a:off x="8307925" y="2697852"/>
                <a:ext cx="1613448" cy="10359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ealthy Minds Icon">
                <a:extLst>
                  <a:ext uri="{FF2B5EF4-FFF2-40B4-BE49-F238E27FC236}">
                    <a16:creationId xmlns:a16="http://schemas.microsoft.com/office/drawing/2014/main" id="{BA789C98-336F-1A04-AE3B-86ECECA031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31" r="23870" b="49045"/>
              <a:stretch/>
            </p:blipFill>
            <p:spPr bwMode="auto">
              <a:xfrm>
                <a:off x="9761683" y="2674742"/>
                <a:ext cx="1170173" cy="10821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ealthy Earth Icon">
                <a:extLst>
                  <a:ext uri="{FF2B5EF4-FFF2-40B4-BE49-F238E27FC236}">
                    <a16:creationId xmlns:a16="http://schemas.microsoft.com/office/drawing/2014/main" id="{6652DDDD-FDCF-C468-62ED-8E2E5774A4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72" r="22604" b="48254"/>
              <a:stretch/>
            </p:blipFill>
            <p:spPr bwMode="auto">
              <a:xfrm>
                <a:off x="10878514" y="2785893"/>
                <a:ext cx="1084989" cy="97942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Subtitle 2">
            <a:extLst>
              <a:ext uri="{FF2B5EF4-FFF2-40B4-BE49-F238E27FC236}">
                <a16:creationId xmlns:a16="http://schemas.microsoft.com/office/drawing/2014/main" id="{B9163AA3-6BD6-3C4C-41FF-3EB9568E14EF}"/>
              </a:ext>
            </a:extLst>
          </p:cNvPr>
          <p:cNvSpPr txBox="1">
            <a:spLocks/>
          </p:cNvSpPr>
          <p:nvPr/>
        </p:nvSpPr>
        <p:spPr>
          <a:xfrm>
            <a:off x="160697" y="2987552"/>
            <a:ext cx="11626295" cy="3741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2" indent="-514350">
              <a:buFont typeface="+mj-lt"/>
              <a:buAutoNum type="alphaLcPeriod"/>
              <a:tabLst>
                <a:tab pos="514350" algn="l"/>
              </a:tabLst>
            </a:pPr>
            <a:r>
              <a:rPr lang="en-US" sz="2600" b="1" dirty="0">
                <a:latin typeface="Atkinson Hyperlegible" pitchFamily="50" charset="0"/>
              </a:rPr>
              <a:t>Healthy Bodies</a:t>
            </a:r>
            <a:r>
              <a:rPr lang="en-US" sz="2600" dirty="0">
                <a:latin typeface="Atkinson Hyperlegible" pitchFamily="50" charset="0"/>
              </a:rPr>
              <a:t> (physical health) includes school meals, school wellness, physical activity, and physical education; what PTAs can do; fundraisers; and grants</a:t>
            </a:r>
          </a:p>
          <a:p>
            <a:pPr marL="514350" lvl="2" indent="-514350">
              <a:buFont typeface="+mj-lt"/>
              <a:buAutoNum type="alphaLcPeriod"/>
              <a:tabLst>
                <a:tab pos="514350" algn="l"/>
              </a:tabLst>
            </a:pPr>
            <a:r>
              <a:rPr lang="en-US" sz="2600" b="1" dirty="0">
                <a:latin typeface="Atkinson Hyperlegible" pitchFamily="50" charset="0"/>
              </a:rPr>
              <a:t>Healthy Minds</a:t>
            </a:r>
            <a:r>
              <a:rPr lang="en-US" sz="2600" dirty="0">
                <a:latin typeface="Atkinson Hyperlegible" pitchFamily="50" charset="0"/>
              </a:rPr>
              <a:t> (mental health) for families and a toolkit for PTA Leaders (Listen, Partner, Share, Facilitate) with webinars</a:t>
            </a:r>
          </a:p>
          <a:p>
            <a:pPr marL="514350" lvl="2" indent="-514350">
              <a:buFont typeface="+mj-lt"/>
              <a:buAutoNum type="alphaLcPeriod"/>
              <a:tabLst>
                <a:tab pos="514350" algn="l"/>
              </a:tabLst>
            </a:pPr>
            <a:r>
              <a:rPr lang="en-US" sz="2600" b="1" dirty="0">
                <a:latin typeface="Atkinson Hyperlegible" pitchFamily="50" charset="0"/>
              </a:rPr>
              <a:t>Healthy Earth </a:t>
            </a:r>
            <a:r>
              <a:rPr lang="en-US" sz="2600" dirty="0">
                <a:latin typeface="Atkinson Hyperlegible" pitchFamily="50" charset="0"/>
              </a:rPr>
              <a:t>(environmental responsibility) includes gardening, recycling, and climate-focused programs</a:t>
            </a:r>
          </a:p>
        </p:txBody>
      </p:sp>
    </p:spTree>
    <p:extLst>
      <p:ext uri="{BB962C8B-B14F-4D97-AF65-F5344CB8AC3E}">
        <p14:creationId xmlns:p14="http://schemas.microsoft.com/office/powerpoint/2010/main" val="263802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8306917" cy="2674212"/>
          </a:xfrm>
        </p:spPr>
        <p:txBody>
          <a:bodyPr>
            <a:normAutofit/>
          </a:bodyPr>
          <a:lstStyle/>
          <a:p>
            <a:pPr marL="0" lvl="2" indent="0">
              <a:buNone/>
            </a:pPr>
            <a:r>
              <a:rPr lang="en-US" sz="2600" b="1" dirty="0">
                <a:latin typeface="Atkinson Hyperlegible" pitchFamily="50" charset="0"/>
              </a:rPr>
              <a:t>Connect 4 Respect </a:t>
            </a:r>
            <a:r>
              <a:rPr lang="en-US" sz="2600" dirty="0">
                <a:latin typeface="Atkinson Hyperlegible" pitchFamily="50" charset="0"/>
              </a:rPr>
              <a:t>works to prevent bullying behavior by creating a positive school climate from the physical building to policies, staff, and peer culture. School climate encompasses everything that contributes to a student's experience with a school—from the physical building to policies, staff and peer culture.</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pic>
        <p:nvPicPr>
          <p:cNvPr id="3076" name="Picture 4" descr="C4R logo">
            <a:extLst>
              <a:ext uri="{FF2B5EF4-FFF2-40B4-BE49-F238E27FC236}">
                <a16:creationId xmlns:a16="http://schemas.microsoft.com/office/drawing/2014/main" id="{A07BFDEF-603C-41D6-7DD3-DEA016DAB3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00" t="16786" r="6445" b="16409"/>
          <a:stretch/>
        </p:blipFill>
        <p:spPr bwMode="auto">
          <a:xfrm>
            <a:off x="8685202" y="1125143"/>
            <a:ext cx="3289209" cy="17498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D958DA6-79E3-126A-9334-EC1AC137F515}"/>
              </a:ext>
            </a:extLst>
          </p:cNvPr>
          <p:cNvSpPr txBox="1">
            <a:spLocks/>
          </p:cNvSpPr>
          <p:nvPr/>
        </p:nvSpPr>
        <p:spPr>
          <a:xfrm>
            <a:off x="160697" y="3429000"/>
            <a:ext cx="11645084" cy="3486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Font typeface="Arial" panose="020B0604020202020204" pitchFamily="34" charset="0"/>
              <a:buNone/>
            </a:pPr>
            <a:r>
              <a:rPr lang="en-US" sz="2600" dirty="0">
                <a:latin typeface="Atkinson Hyperlegible" pitchFamily="50" charset="0"/>
              </a:rPr>
              <a:t>Use the Connect for Respect (C4R) Toolkit to guide your PTA/PTSA in engaging students in improving the school climate and reducing bullying. </a:t>
            </a:r>
          </a:p>
          <a:p>
            <a:pPr marL="971550" lvl="2" indent="-514350">
              <a:buFont typeface="+mj-lt"/>
              <a:buAutoNum type="arabicPeriod"/>
            </a:pPr>
            <a:r>
              <a:rPr lang="en-US" sz="2600" dirty="0">
                <a:latin typeface="Atkinson Hyperlegible" pitchFamily="50" charset="0"/>
              </a:rPr>
              <a:t>Get Started</a:t>
            </a:r>
          </a:p>
          <a:p>
            <a:pPr marL="971550" lvl="2" indent="-514350">
              <a:buFont typeface="+mj-lt"/>
              <a:buAutoNum type="arabicPeriod"/>
            </a:pPr>
            <a:r>
              <a:rPr lang="en-US" sz="2600" dirty="0">
                <a:latin typeface="Atkinson Hyperlegible" pitchFamily="50" charset="0"/>
              </a:rPr>
              <a:t>Asses current school climate</a:t>
            </a:r>
          </a:p>
          <a:p>
            <a:pPr marL="971550" lvl="2" indent="-514350">
              <a:buFont typeface="+mj-lt"/>
              <a:buAutoNum type="arabicPeriod"/>
            </a:pPr>
            <a:r>
              <a:rPr lang="en-US" sz="2600" dirty="0">
                <a:latin typeface="Atkinson Hyperlegible" pitchFamily="50" charset="0"/>
              </a:rPr>
              <a:t>Engage the school community in dialogue</a:t>
            </a:r>
          </a:p>
          <a:p>
            <a:pPr marL="971550" lvl="2" indent="-514350">
              <a:buFont typeface="+mj-lt"/>
              <a:buAutoNum type="arabicPeriod"/>
            </a:pPr>
            <a:r>
              <a:rPr lang="en-US" sz="2600" dirty="0">
                <a:latin typeface="Atkinson Hyperlegible" pitchFamily="50" charset="0"/>
              </a:rPr>
              <a:t>Develop an action plan</a:t>
            </a:r>
          </a:p>
          <a:p>
            <a:pPr marL="971550" lvl="2" indent="-514350">
              <a:buFont typeface="+mj-lt"/>
              <a:buAutoNum type="arabicPeriod"/>
            </a:pPr>
            <a:r>
              <a:rPr lang="en-US" sz="2600" dirty="0">
                <a:latin typeface="Atkinson Hyperlegible" pitchFamily="50" charset="0"/>
              </a:rPr>
              <a:t>Educate and empower students, families, and the community</a:t>
            </a:r>
          </a:p>
        </p:txBody>
      </p:sp>
    </p:spTree>
    <p:extLst>
      <p:ext uri="{BB962C8B-B14F-4D97-AF65-F5344CB8AC3E}">
        <p14:creationId xmlns:p14="http://schemas.microsoft.com/office/powerpoint/2010/main" val="187222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0" indent="0">
              <a:buNone/>
            </a:pPr>
            <a:r>
              <a:rPr lang="en-US" sz="2600" dirty="0">
                <a:latin typeface="Atkinson Hyperlegible" pitchFamily="50" charset="0"/>
              </a:rPr>
              <a:t>See </a:t>
            </a:r>
            <a:r>
              <a:rPr lang="en-US" sz="2600" b="1" dirty="0">
                <a:latin typeface="Atkinson Hyperlegible" pitchFamily="50" charset="0"/>
              </a:rPr>
              <a:t>LouisianaPTA.org/contests </a:t>
            </a:r>
            <a:r>
              <a:rPr lang="en-US" sz="2600" dirty="0">
                <a:latin typeface="Atkinson Hyperlegible" pitchFamily="50" charset="0"/>
              </a:rPr>
              <a:t>or LAPTA Toolkit: Awards, Grants, and Contests Sec 11 for details, sample flyers, and submittal directions.</a:t>
            </a:r>
          </a:p>
          <a:p>
            <a:pPr marL="514350" indent="-514350">
              <a:buAutoNum type="arabicPeriod"/>
            </a:pPr>
            <a:r>
              <a:rPr lang="en-US" sz="2600" b="1" dirty="0">
                <a:latin typeface="Atkinson Hyperlegible" pitchFamily="50" charset="0"/>
              </a:rPr>
              <a:t>Safety Poster Contest </a:t>
            </a:r>
            <a:r>
              <a:rPr lang="en-US" sz="2600" dirty="0">
                <a:latin typeface="Atkinson Hyperlegible" pitchFamily="50" charset="0"/>
              </a:rPr>
              <a:t>promotes fire safety in conjunction with Fire Safety Week and Sparky the Dog who is also 100 years old for Pre-K through Grade 6, plus Special Artists with ADA Sec 504. Winning entries from Local PTA Units are submitted digitally through JotForm. National Celebration Week: October 9-15, 2022 	</a:t>
            </a:r>
          </a:p>
          <a:p>
            <a:pPr marL="688975"/>
            <a:r>
              <a:rPr lang="en-US" sz="2600" dirty="0">
                <a:latin typeface="Atkinson Hyperlegible" pitchFamily="50" charset="0"/>
              </a:rPr>
              <a:t>Deadline to submit to LAPTA: October 18, 2022</a:t>
            </a:r>
          </a:p>
          <a:p>
            <a:pPr marL="688975"/>
            <a:r>
              <a:rPr lang="en-US" sz="2600" dirty="0">
                <a:latin typeface="Atkinson Hyperlegible" pitchFamily="50" charset="0"/>
              </a:rPr>
              <a:t>Quantity Offered: 9 (Three/category) 	</a:t>
            </a:r>
          </a:p>
          <a:p>
            <a:pPr marL="688975"/>
            <a:r>
              <a:rPr lang="en-US" sz="2600" dirty="0">
                <a:latin typeface="Atkinson Hyperlegible" pitchFamily="50" charset="0"/>
              </a:rPr>
              <a:t>LAPTA Winners Announced: October 21, 2022</a:t>
            </a:r>
          </a:p>
          <a:p>
            <a:pPr marL="688975"/>
            <a:r>
              <a:rPr lang="en-US" sz="2600" dirty="0">
                <a:latin typeface="Atkinson Hyperlegible" pitchFamily="50" charset="0"/>
              </a:rPr>
              <a:t>Judged by LA State Fire Marshall Dan Wallace!</a:t>
            </a:r>
          </a:p>
          <a:p>
            <a:pPr marL="0" indent="0">
              <a:buNone/>
            </a:pPr>
            <a:endParaRPr lang="en-US" sz="2600" b="1"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LouisianaPTA.org/contests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Programs and Contests</a:t>
            </a:r>
          </a:p>
        </p:txBody>
      </p:sp>
      <p:pic>
        <p:nvPicPr>
          <p:cNvPr id="2" name="Picture 1" descr="Qr code&#10;&#10;Description automatically generated">
            <a:extLst>
              <a:ext uri="{FF2B5EF4-FFF2-40B4-BE49-F238E27FC236}">
                <a16:creationId xmlns:a16="http://schemas.microsoft.com/office/drawing/2014/main" id="{CF5EBF11-8EA4-222A-1CA9-FC44F46A7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750" y="4619008"/>
            <a:ext cx="1853980" cy="1853980"/>
          </a:xfrm>
          <a:prstGeom prst="rect">
            <a:avLst/>
          </a:prstGeom>
        </p:spPr>
      </p:pic>
    </p:spTree>
    <p:extLst>
      <p:ext uri="{BB962C8B-B14F-4D97-AF65-F5344CB8AC3E}">
        <p14:creationId xmlns:p14="http://schemas.microsoft.com/office/powerpoint/2010/main" val="331124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0" indent="0">
              <a:buNone/>
            </a:pPr>
            <a:r>
              <a:rPr lang="en-US" sz="2600" dirty="0">
                <a:latin typeface="Atkinson Hyperlegible" pitchFamily="50" charset="0"/>
              </a:rPr>
              <a:t>See </a:t>
            </a:r>
            <a:r>
              <a:rPr lang="en-US" sz="2600" b="1" dirty="0">
                <a:latin typeface="Atkinson Hyperlegible" pitchFamily="50" charset="0"/>
              </a:rPr>
              <a:t>LouisianaPTA.org/contests </a:t>
            </a:r>
            <a:r>
              <a:rPr lang="en-US" sz="2600" dirty="0">
                <a:latin typeface="Atkinson Hyperlegible" pitchFamily="50" charset="0"/>
              </a:rPr>
              <a:t>or LAPTA Toolkit: Awards, Grants, and Contests Sec 11 for details, sample flyers, and submittal directions.</a:t>
            </a:r>
          </a:p>
          <a:p>
            <a:pPr marL="514350" indent="-514350">
              <a:buFont typeface="+mj-lt"/>
              <a:buAutoNum type="arabicPeriod" startAt="2"/>
            </a:pPr>
            <a:r>
              <a:rPr lang="en-US" sz="2600" b="1" dirty="0">
                <a:latin typeface="Atkinson Hyperlegible" pitchFamily="50" charset="0"/>
              </a:rPr>
              <a:t>Love Louisiana Video Challenge</a:t>
            </a:r>
            <a:r>
              <a:rPr lang="en-US" sz="2600" dirty="0">
                <a:latin typeface="Atkinson Hyperlegible" pitchFamily="50" charset="0"/>
              </a:rPr>
              <a:t> celebrates all things wonderful about Louisiana and our children’s education. LAPTA wants video submissions from students expressing what makes Louisiana special. Winning entries from Local PTA Units are submitted digitally through JotForm.</a:t>
            </a:r>
          </a:p>
          <a:p>
            <a:pPr marL="688975"/>
            <a:r>
              <a:rPr lang="en-US" sz="2600" dirty="0">
                <a:latin typeface="Atkinson Hyperlegible" pitchFamily="50" charset="0"/>
              </a:rPr>
              <a:t>Deadline to Submit to LAPTA: February 28, 2023	</a:t>
            </a:r>
          </a:p>
          <a:p>
            <a:pPr marL="688975"/>
            <a:r>
              <a:rPr lang="en-US" sz="2600" dirty="0">
                <a:latin typeface="Atkinson Hyperlegible" pitchFamily="50" charset="0"/>
              </a:rPr>
              <a:t>Quantity Offered: 15 (Three/category)</a:t>
            </a:r>
          </a:p>
          <a:p>
            <a:pPr marL="688975"/>
            <a:r>
              <a:rPr lang="en-US" sz="2600" dirty="0">
                <a:latin typeface="Atkinson Hyperlegible" pitchFamily="50" charset="0"/>
              </a:rPr>
              <a:t>Winners Announced: March 25, 2023	</a:t>
            </a:r>
          </a:p>
          <a:p>
            <a:pPr marL="0" indent="0">
              <a:buNone/>
            </a:pPr>
            <a:endParaRPr lang="en-US" sz="2600" b="1"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LouisianaPTA.org/contests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Programs/Contests</a:t>
            </a:r>
          </a:p>
        </p:txBody>
      </p:sp>
      <p:pic>
        <p:nvPicPr>
          <p:cNvPr id="2" name="Picture 1" descr="Qr code&#10;&#10;Description automatically generated">
            <a:extLst>
              <a:ext uri="{FF2B5EF4-FFF2-40B4-BE49-F238E27FC236}">
                <a16:creationId xmlns:a16="http://schemas.microsoft.com/office/drawing/2014/main" id="{F99F41AD-32AD-CC51-94C4-238A819F0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8930" y="4644188"/>
            <a:ext cx="1828800" cy="1828800"/>
          </a:xfrm>
          <a:prstGeom prst="rect">
            <a:avLst/>
          </a:prstGeom>
        </p:spPr>
      </p:pic>
    </p:spTree>
    <p:extLst>
      <p:ext uri="{BB962C8B-B14F-4D97-AF65-F5344CB8AC3E}">
        <p14:creationId xmlns:p14="http://schemas.microsoft.com/office/powerpoint/2010/main" val="828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0" indent="0">
              <a:buNone/>
            </a:pPr>
            <a:r>
              <a:rPr lang="en-US" sz="2600" dirty="0">
                <a:latin typeface="Atkinson Hyperlegible" pitchFamily="50" charset="0"/>
              </a:rPr>
              <a:t>See </a:t>
            </a:r>
            <a:r>
              <a:rPr lang="en-US" sz="2600" b="1" dirty="0">
                <a:latin typeface="Atkinson Hyperlegible" pitchFamily="50" charset="0"/>
              </a:rPr>
              <a:t>LouisianaPTA.org/contests </a:t>
            </a:r>
            <a:r>
              <a:rPr lang="en-US" sz="2600" dirty="0">
                <a:latin typeface="Atkinson Hyperlegible" pitchFamily="50" charset="0"/>
              </a:rPr>
              <a:t>or LAPTA Toolkit: Awards, Grants, and Contests Sec 11 for details, sample flyers, and submittal directions.</a:t>
            </a:r>
          </a:p>
          <a:p>
            <a:pPr marL="514350" indent="-514350">
              <a:buFont typeface="+mj-lt"/>
              <a:buAutoNum type="arabicPeriod" startAt="3"/>
            </a:pPr>
            <a:r>
              <a:rPr lang="en-US" sz="2600" b="1" dirty="0">
                <a:latin typeface="Atkinson Hyperlegible" pitchFamily="50" charset="0"/>
              </a:rPr>
              <a:t>2024-25 Reflections Theme Search </a:t>
            </a:r>
            <a:r>
              <a:rPr lang="en-US" sz="2600" dirty="0">
                <a:latin typeface="Atkinson Hyperlegible" pitchFamily="50" charset="0"/>
              </a:rPr>
              <a:t>is looking for a future Reflections theme! The final winning entry for National PTA will receive a $100 prize. Students submit their entries directly with LAPTA. </a:t>
            </a:r>
          </a:p>
          <a:p>
            <a:pPr marL="688975" indent="-231775"/>
            <a:r>
              <a:rPr lang="en-US" sz="2600" dirty="0">
                <a:latin typeface="Atkinson Hyperlegible" pitchFamily="50" charset="0"/>
              </a:rPr>
              <a:t>Deadline: November 10, 2022	</a:t>
            </a:r>
          </a:p>
          <a:p>
            <a:pPr marL="688975" indent="-231775"/>
            <a:r>
              <a:rPr lang="en-US" sz="2600" dirty="0">
                <a:latin typeface="Atkinson Hyperlegible" pitchFamily="50" charset="0"/>
              </a:rPr>
              <a:t>Students directly submit to LAPTA</a:t>
            </a:r>
          </a:p>
          <a:p>
            <a:pPr marL="688975" indent="-231775"/>
            <a:r>
              <a:rPr lang="en-US" sz="2600" dirty="0">
                <a:latin typeface="Atkinson Hyperlegible" pitchFamily="50" charset="0"/>
              </a:rPr>
              <a:t>Winners Announced: November 28, 2022</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LouisianaPTA.org/contests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Programs/Contests</a:t>
            </a:r>
          </a:p>
        </p:txBody>
      </p:sp>
      <p:pic>
        <p:nvPicPr>
          <p:cNvPr id="2" name="Picture 1" descr="Qr code&#10;&#10;Description automatically generated">
            <a:extLst>
              <a:ext uri="{FF2B5EF4-FFF2-40B4-BE49-F238E27FC236}">
                <a16:creationId xmlns:a16="http://schemas.microsoft.com/office/drawing/2014/main" id="{6B0AA150-E216-08A3-AE50-63CEF1D6B292}"/>
              </a:ext>
            </a:extLst>
          </p:cNvPr>
          <p:cNvPicPr>
            <a:picLocks noChangeAspect="1"/>
          </p:cNvPicPr>
          <p:nvPr/>
        </p:nvPicPr>
        <p:blipFill rotWithShape="1">
          <a:blip r:embed="rId2">
            <a:extLst>
              <a:ext uri="{28A0092B-C50C-407E-A947-70E740481C1C}">
                <a14:useLocalDpi xmlns:a14="http://schemas.microsoft.com/office/drawing/2010/main" val="0"/>
              </a:ext>
            </a:extLst>
          </a:blip>
          <a:srcRect l="9564" t="9286" r="6802" b="8362"/>
          <a:stretch/>
        </p:blipFill>
        <p:spPr bwMode="auto">
          <a:xfrm>
            <a:off x="9670972" y="4528158"/>
            <a:ext cx="2029881" cy="19986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415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lnSpcReduction="10000"/>
          </a:bodyPr>
          <a:lstStyle/>
          <a:p>
            <a:pPr marL="0" indent="0">
              <a:buNone/>
            </a:pPr>
            <a:r>
              <a:rPr lang="en-US" sz="2600" dirty="0">
                <a:latin typeface="Atkinson Hyperlegible" pitchFamily="50" charset="0"/>
              </a:rPr>
              <a:t>Be </a:t>
            </a:r>
            <a:r>
              <a:rPr lang="en-US" sz="2600" b="1" dirty="0">
                <a:latin typeface="Atkinson Hyperlegible" pitchFamily="50" charset="0"/>
              </a:rPr>
              <a:t>inclusive </a:t>
            </a:r>
            <a:r>
              <a:rPr lang="en-US" sz="2600" dirty="0">
                <a:latin typeface="Atkinson Hyperlegible" pitchFamily="50" charset="0"/>
              </a:rPr>
              <a:t>(flexible hours, translators, </a:t>
            </a:r>
            <a:r>
              <a:rPr lang="en-US" sz="2600" dirty="0" err="1">
                <a:latin typeface="Atkinson Hyperlegible" pitchFamily="50" charset="0"/>
              </a:rPr>
              <a:t>etc</a:t>
            </a:r>
            <a:r>
              <a:rPr lang="en-US" sz="2600" dirty="0">
                <a:latin typeface="Atkinson Hyperlegible" pitchFamily="50" charset="0"/>
              </a:rPr>
              <a:t>). Some ideas:</a:t>
            </a:r>
          </a:p>
          <a:p>
            <a:pPr marL="514350" indent="-514350">
              <a:buFont typeface="+mj-lt"/>
              <a:buAutoNum type="arabicPeriod"/>
            </a:pPr>
            <a:r>
              <a:rPr lang="en-US" sz="2600" dirty="0">
                <a:latin typeface="Atkinson Hyperlegible" pitchFamily="50" charset="0"/>
              </a:rPr>
              <a:t>Used Uniform Sale </a:t>
            </a:r>
          </a:p>
          <a:p>
            <a:pPr marL="514350" indent="-514350">
              <a:buFont typeface="+mj-lt"/>
              <a:buAutoNum type="arabicPeriod"/>
            </a:pPr>
            <a:r>
              <a:rPr lang="en-US" sz="2600" dirty="0">
                <a:latin typeface="Atkinson Hyperlegible" pitchFamily="50" charset="0"/>
              </a:rPr>
              <a:t>Basics Needs Closet (Uniform giveaways to those in need)</a:t>
            </a:r>
          </a:p>
          <a:p>
            <a:pPr marL="514350" indent="-514350">
              <a:buFont typeface="+mj-lt"/>
              <a:buAutoNum type="arabicPeriod"/>
            </a:pPr>
            <a:r>
              <a:rPr lang="en-US" sz="2600" dirty="0">
                <a:latin typeface="Atkinson Hyperlegible" pitchFamily="50" charset="0"/>
              </a:rPr>
              <a:t>Welcome Back to School Parade for the staff</a:t>
            </a:r>
          </a:p>
          <a:p>
            <a:pPr marL="514350" indent="-514350">
              <a:buFont typeface="+mj-lt"/>
              <a:buAutoNum type="arabicPeriod"/>
            </a:pPr>
            <a:r>
              <a:rPr lang="en-US" sz="2600" dirty="0">
                <a:highlight>
                  <a:srgbClr val="FFFF00"/>
                </a:highlight>
                <a:latin typeface="Atkinson Hyperlegible" pitchFamily="50" charset="0"/>
              </a:rPr>
              <a:t>Mentor-a-PTA</a:t>
            </a:r>
            <a:r>
              <a:rPr lang="en-US" sz="2600" dirty="0">
                <a:latin typeface="Atkinson Hyperlegible" pitchFamily="50" charset="0"/>
              </a:rPr>
              <a:t> (established PTA gives a helping hand to another PTA) </a:t>
            </a:r>
          </a:p>
          <a:p>
            <a:pPr marL="514350" indent="-514350">
              <a:buFont typeface="+mj-lt"/>
              <a:buAutoNum type="arabicPeriod"/>
            </a:pPr>
            <a:r>
              <a:rPr lang="en-US" sz="2600" dirty="0">
                <a:latin typeface="Atkinson Hyperlegible" pitchFamily="50" charset="0"/>
              </a:rPr>
              <a:t>Beautification Planting Day</a:t>
            </a:r>
          </a:p>
          <a:p>
            <a:pPr marL="514350" indent="-514350">
              <a:buFont typeface="+mj-lt"/>
              <a:buAutoNum type="arabicPeriod"/>
            </a:pPr>
            <a:r>
              <a:rPr lang="en-US" sz="2600" dirty="0">
                <a:latin typeface="Atkinson Hyperlegible" pitchFamily="50" charset="0"/>
              </a:rPr>
              <a:t>Host a Medical Clinic for routine annual check-ups (cut down on absences)</a:t>
            </a:r>
          </a:p>
          <a:p>
            <a:pPr marL="514350" indent="-514350">
              <a:buFont typeface="+mj-lt"/>
              <a:buAutoNum type="arabicPeriod"/>
            </a:pPr>
            <a:r>
              <a:rPr lang="en-US" sz="2600" dirty="0">
                <a:latin typeface="Atkinson Hyperlegible" pitchFamily="50" charset="0"/>
              </a:rPr>
              <a:t>Newsletters and e-mail blasts</a:t>
            </a:r>
          </a:p>
          <a:p>
            <a:pPr marL="514350" indent="-514350">
              <a:buFont typeface="+mj-lt"/>
              <a:buAutoNum type="arabicPeriod"/>
            </a:pPr>
            <a:r>
              <a:rPr lang="en-US" sz="2600" dirty="0">
                <a:latin typeface="Atkinson Hyperlegible" pitchFamily="50" charset="0"/>
              </a:rPr>
              <a:t>S’mores &amp; Cocoa Event</a:t>
            </a:r>
          </a:p>
          <a:p>
            <a:pPr marL="514350" indent="-514350">
              <a:buFont typeface="+mj-lt"/>
              <a:buAutoNum type="arabicPeriod"/>
            </a:pPr>
            <a:r>
              <a:rPr lang="en-US" sz="2600" dirty="0">
                <a:latin typeface="Atkinson Hyperlegible" pitchFamily="50" charset="0"/>
              </a:rPr>
              <a:t>Survival Guide for [High School] or Parent Toolkits</a:t>
            </a:r>
          </a:p>
          <a:p>
            <a:pPr marL="514350" indent="-514350">
              <a:buFont typeface="+mj-lt"/>
              <a:buAutoNum type="arabicPeriod"/>
            </a:pPr>
            <a:r>
              <a:rPr lang="en-US" sz="2600" dirty="0">
                <a:latin typeface="Atkinson Hyperlegible" pitchFamily="50" charset="0"/>
              </a:rPr>
              <a:t>Share Summer Reading programs from PTA.org or at the local library</a:t>
            </a:r>
          </a:p>
          <a:p>
            <a:pPr marL="514350" indent="-514350">
              <a:buFont typeface="+mj-lt"/>
              <a:buAutoNum type="arabicPeriod"/>
            </a:pPr>
            <a:r>
              <a:rPr lang="en-US" sz="2600" dirty="0">
                <a:latin typeface="Atkinson Hyperlegible" pitchFamily="50" charset="0"/>
              </a:rPr>
              <a:t>What programs, events, or activities can you share?</a:t>
            </a:r>
          </a:p>
          <a:p>
            <a:pPr marL="514350" indent="-514350">
              <a:buFont typeface="+mj-lt"/>
              <a:buAutoNum type="arabicPeriod"/>
            </a:pPr>
            <a:endParaRPr lang="en-US" sz="2600" dirty="0">
              <a:latin typeface="Atkinson Hyperlegible" pitchFamily="50" charset="0"/>
            </a:endParaRPr>
          </a:p>
          <a:p>
            <a:pPr marL="514350" indent="-514350">
              <a:buFont typeface="+mj-lt"/>
              <a:buAutoNum type="arabicPeriod"/>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Create Your Own PTA Programs</a:t>
            </a:r>
          </a:p>
        </p:txBody>
      </p:sp>
    </p:spTree>
    <p:extLst>
      <p:ext uri="{BB962C8B-B14F-4D97-AF65-F5344CB8AC3E}">
        <p14:creationId xmlns:p14="http://schemas.microsoft.com/office/powerpoint/2010/main" val="85663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0" indent="0">
              <a:buNone/>
            </a:pPr>
            <a:r>
              <a:rPr lang="en-US" sz="2600" dirty="0">
                <a:latin typeface="Atkinson Hyperlegible" pitchFamily="50" charset="0"/>
              </a:rPr>
              <a:t>A grant is a sum of money given by an organization for a particular purpose. National PTA and Louisiana PTA have grants for PTAs and PTA members. There are endless other entities that give money away. Grant writing tips:</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What are “Grants?”</a:t>
            </a:r>
          </a:p>
        </p:txBody>
      </p:sp>
      <p:grpSp>
        <p:nvGrpSpPr>
          <p:cNvPr id="5" name="Group 4">
            <a:extLst>
              <a:ext uri="{FF2B5EF4-FFF2-40B4-BE49-F238E27FC236}">
                <a16:creationId xmlns:a16="http://schemas.microsoft.com/office/drawing/2014/main" id="{7BAACCC2-DFC9-0F87-53B5-3B19036D1F67}"/>
              </a:ext>
            </a:extLst>
          </p:cNvPr>
          <p:cNvGrpSpPr/>
          <p:nvPr/>
        </p:nvGrpSpPr>
        <p:grpSpPr>
          <a:xfrm>
            <a:off x="0" y="2459794"/>
            <a:ext cx="6065301" cy="4013194"/>
            <a:chOff x="305251" y="2348618"/>
            <a:chExt cx="5393216" cy="3568499"/>
          </a:xfrm>
        </p:grpSpPr>
        <p:pic>
          <p:nvPicPr>
            <p:cNvPr id="4" name="Picture 3">
              <a:extLst>
                <a:ext uri="{FF2B5EF4-FFF2-40B4-BE49-F238E27FC236}">
                  <a16:creationId xmlns:a16="http://schemas.microsoft.com/office/drawing/2014/main" id="{32A55400-59D5-DE19-D389-ABBFDCB6DA60}"/>
                </a:ext>
              </a:extLst>
            </p:cNvPr>
            <p:cNvPicPr>
              <a:picLocks noChangeAspect="1"/>
            </p:cNvPicPr>
            <p:nvPr/>
          </p:nvPicPr>
          <p:blipFill>
            <a:blip r:embed="rId2"/>
            <a:stretch>
              <a:fillRect/>
            </a:stretch>
          </p:blipFill>
          <p:spPr>
            <a:xfrm>
              <a:off x="397518" y="2348618"/>
              <a:ext cx="5300949" cy="2775970"/>
            </a:xfrm>
            <a:prstGeom prst="rect">
              <a:avLst/>
            </a:prstGeom>
          </p:spPr>
        </p:pic>
        <p:pic>
          <p:nvPicPr>
            <p:cNvPr id="8" name="Picture 7">
              <a:extLst>
                <a:ext uri="{FF2B5EF4-FFF2-40B4-BE49-F238E27FC236}">
                  <a16:creationId xmlns:a16="http://schemas.microsoft.com/office/drawing/2014/main" id="{FE517BA8-02CC-820F-761C-3C7EF8E4F1D7}"/>
                </a:ext>
              </a:extLst>
            </p:cNvPr>
            <p:cNvPicPr>
              <a:picLocks noChangeAspect="1"/>
            </p:cNvPicPr>
            <p:nvPr/>
          </p:nvPicPr>
          <p:blipFill rotWithShape="1">
            <a:blip r:embed="rId3"/>
            <a:srcRect t="636" b="74636"/>
            <a:stretch/>
          </p:blipFill>
          <p:spPr>
            <a:xfrm>
              <a:off x="305251" y="5004917"/>
              <a:ext cx="5393216" cy="912200"/>
            </a:xfrm>
            <a:prstGeom prst="rect">
              <a:avLst/>
            </a:prstGeom>
          </p:spPr>
        </p:pic>
      </p:grpSp>
      <p:pic>
        <p:nvPicPr>
          <p:cNvPr id="7" name="Picture 6">
            <a:extLst>
              <a:ext uri="{FF2B5EF4-FFF2-40B4-BE49-F238E27FC236}">
                <a16:creationId xmlns:a16="http://schemas.microsoft.com/office/drawing/2014/main" id="{892832B3-7B68-794C-2B44-8311F6E7AFDE}"/>
              </a:ext>
            </a:extLst>
          </p:cNvPr>
          <p:cNvPicPr>
            <a:picLocks noChangeAspect="1"/>
          </p:cNvPicPr>
          <p:nvPr/>
        </p:nvPicPr>
        <p:blipFill rotWithShape="1">
          <a:blip r:embed="rId3"/>
          <a:srcRect l="1711" t="24751"/>
          <a:stretch/>
        </p:blipFill>
        <p:spPr>
          <a:xfrm>
            <a:off x="5926965" y="2533506"/>
            <a:ext cx="5961536" cy="3121902"/>
          </a:xfrm>
          <a:prstGeom prst="rect">
            <a:avLst/>
          </a:prstGeom>
        </p:spPr>
      </p:pic>
    </p:spTree>
    <p:extLst>
      <p:ext uri="{BB962C8B-B14F-4D97-AF65-F5344CB8AC3E}">
        <p14:creationId xmlns:p14="http://schemas.microsoft.com/office/powerpoint/2010/main" val="111228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0" indent="0">
              <a:buNone/>
            </a:pPr>
            <a:r>
              <a:rPr lang="en-US" sz="2600" b="1" dirty="0">
                <a:latin typeface="Atkinson Hyperlegible" pitchFamily="50" charset="0"/>
              </a:rPr>
              <a:t>The Judson Warriors PTA won a $300 grant from National PTA to host a faculty learning event for an active shooter on campus.</a:t>
            </a:r>
            <a:endParaRPr lang="en-US" sz="2600" dirty="0">
              <a:latin typeface="Atkinson Hyperlegible" pitchFamily="50" charset="0"/>
            </a:endParaRPr>
          </a:p>
          <a:p>
            <a:pPr marL="0" indent="0">
              <a:buNone/>
            </a:pPr>
            <a:r>
              <a:rPr lang="en-US" sz="2600" dirty="0">
                <a:latin typeface="Atkinson Hyperlegible" pitchFamily="50" charset="0"/>
              </a:rPr>
              <a:t>Previous grants included:</a:t>
            </a:r>
          </a:p>
          <a:p>
            <a:r>
              <a:rPr lang="en-US" sz="2600" dirty="0">
                <a:latin typeface="Atkinson Hyperlegible" pitchFamily="50" charset="0"/>
              </a:rPr>
              <a:t>Advancing Diversity, Equity &amp; Inclusion Grant Recipients</a:t>
            </a:r>
          </a:p>
          <a:p>
            <a:r>
              <a:rPr lang="en-US" sz="2600" dirty="0">
                <a:latin typeface="Atkinson Hyperlegible" pitchFamily="50" charset="0"/>
              </a:rPr>
              <a:t>STEM + Families Science Festival Grant Recipients, Sponsored by Bayer Fund</a:t>
            </a:r>
          </a:p>
          <a:p>
            <a:r>
              <a:rPr lang="en-US" sz="2600" dirty="0">
                <a:latin typeface="Atkinson Hyperlegible" pitchFamily="50" charset="0"/>
              </a:rPr>
              <a:t>STEM + Families Math Nights Grant Recipients, Sponsored by Mathnasium</a:t>
            </a:r>
          </a:p>
          <a:p>
            <a:r>
              <a:rPr lang="en-US" sz="2600" dirty="0">
                <a:latin typeface="Atkinson Hyperlegible" pitchFamily="50" charset="0"/>
              </a:rPr>
              <a:t>PTA Tobacco Prevention Campaign Grant Recipients, Sponsored by The Campaign for Tobacco-Free Kids</a:t>
            </a:r>
          </a:p>
          <a:p>
            <a:r>
              <a:rPr lang="en-US" sz="2600" dirty="0">
                <a:latin typeface="Atkinson Hyperlegible" pitchFamily="50" charset="0"/>
              </a:rPr>
              <a:t>Create with Kindness Grant Recipients, Sponsored by TikTok</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Grants</a:t>
            </a:r>
          </a:p>
        </p:txBody>
      </p:sp>
    </p:spTree>
    <p:extLst>
      <p:ext uri="{BB962C8B-B14F-4D97-AF65-F5344CB8AC3E}">
        <p14:creationId xmlns:p14="http://schemas.microsoft.com/office/powerpoint/2010/main" val="209106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0" indent="0">
              <a:buNone/>
            </a:pPr>
            <a:r>
              <a:rPr lang="en-US" sz="2600" dirty="0">
                <a:latin typeface="Atkinson Hyperlegible" pitchFamily="50" charset="0"/>
              </a:rPr>
              <a:t>National PTA offers awards or grants to honor or support PTAs as they engage families, support student success, improve the health and safety of students and families, increase access to arts education or celebrate advocacy and diversity.</a:t>
            </a:r>
          </a:p>
          <a:p>
            <a:r>
              <a:rPr lang="en-US" sz="2600" dirty="0">
                <a:latin typeface="Atkinson Hyperlegible" pitchFamily="50" charset="0"/>
              </a:rPr>
              <a:t>Go to PTA.org and select </a:t>
            </a:r>
            <a:r>
              <a:rPr lang="en-US" sz="2600" b="1" dirty="0">
                <a:latin typeface="Atkinson Hyperlegible" pitchFamily="50" charset="0"/>
              </a:rPr>
              <a:t>Awards &amp; Grant Opportunities </a:t>
            </a:r>
            <a:r>
              <a:rPr lang="en-US" sz="2600" dirty="0">
                <a:latin typeface="Atkinson Hyperlegible" pitchFamily="50" charset="0"/>
              </a:rPr>
              <a:t>under the Run Your PTA Menu.</a:t>
            </a:r>
          </a:p>
          <a:p>
            <a:r>
              <a:rPr lang="en-US" sz="2600" dirty="0">
                <a:latin typeface="Atkinson Hyperlegible" pitchFamily="50" charset="0"/>
              </a:rPr>
              <a:t>New grant opportunities will be released on August 23, 2022.</a:t>
            </a:r>
          </a:p>
          <a:p>
            <a:r>
              <a:rPr lang="en-US" sz="2600" dirty="0">
                <a:latin typeface="Atkinson Hyperlegible" pitchFamily="50" charset="0"/>
              </a:rPr>
              <a:t>National PTA Grant </a:t>
            </a:r>
            <a:r>
              <a:rPr lang="en-US" sz="2600" b="1" dirty="0">
                <a:latin typeface="Atkinson Hyperlegible" pitchFamily="50" charset="0"/>
              </a:rPr>
              <a:t>Deadline</a:t>
            </a:r>
            <a:r>
              <a:rPr lang="en-US" sz="2600" dirty="0">
                <a:latin typeface="Atkinson Hyperlegible" pitchFamily="50" charset="0"/>
              </a:rPr>
              <a:t>: </a:t>
            </a:r>
            <a:r>
              <a:rPr lang="en-US" sz="2600" b="1" dirty="0">
                <a:latin typeface="Atkinson Hyperlegible" pitchFamily="50" charset="0"/>
              </a:rPr>
              <a:t>September 27, 2022, at 4:00pm</a:t>
            </a:r>
            <a:r>
              <a:rPr lang="en-US" sz="2600" dirty="0">
                <a:latin typeface="Atkinson Hyperlegible" pitchFamily="50" charset="0"/>
              </a:rPr>
              <a:t>.</a:t>
            </a:r>
          </a:p>
          <a:p>
            <a:r>
              <a:rPr lang="en-US" sz="2600" dirty="0">
                <a:latin typeface="Atkinson Hyperlegible" pitchFamily="50" charset="0"/>
              </a:rPr>
              <a:t>Applying for National PTA grants is an easy process and worth your time.</a:t>
            </a:r>
          </a:p>
          <a:p>
            <a:r>
              <a:rPr lang="en-US" sz="2600" dirty="0">
                <a:latin typeface="Atkinson Hyperlegible" pitchFamily="50" charset="0"/>
              </a:rPr>
              <a:t>$650,000 available for PTAs</a:t>
            </a:r>
          </a:p>
          <a:p>
            <a:r>
              <a:rPr lang="en-US" sz="2600" dirty="0">
                <a:latin typeface="Atkinson Hyperlegible" pitchFamily="50" charset="0"/>
              </a:rPr>
              <a:t>If you need assistance, contact LAPTA at President@LouisianaPTA.org. </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Grants</a:t>
            </a:r>
          </a:p>
        </p:txBody>
      </p:sp>
    </p:spTree>
    <p:extLst>
      <p:ext uri="{BB962C8B-B14F-4D97-AF65-F5344CB8AC3E}">
        <p14:creationId xmlns:p14="http://schemas.microsoft.com/office/powerpoint/2010/main" val="107727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1934304"/>
            <a:ext cx="12174415" cy="1578225"/>
          </a:xfrm>
        </p:spPr>
        <p:txBody>
          <a:bodyPr>
            <a:normAutofit fontScale="90000"/>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3732334"/>
            <a:ext cx="12174415" cy="1696912"/>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4424973"/>
          </a:xfrm>
        </p:spPr>
        <p:txBody>
          <a:bodyPr>
            <a:normAutofit/>
          </a:bodyPr>
          <a:lstStyle/>
          <a:p>
            <a:pPr marL="514350" indent="-514350">
              <a:lnSpc>
                <a:spcPct val="100000"/>
              </a:lnSpc>
              <a:buFont typeface="Arial" panose="020B0604020202020204" pitchFamily="34" charset="0"/>
              <a:buAutoNum type="arabicParenR"/>
            </a:pPr>
            <a:r>
              <a:rPr lang="en-US" sz="2600" b="1" u="sng" dirty="0">
                <a:latin typeface="Atkinson Hyperlegible" pitchFamily="50" charset="0"/>
              </a:rPr>
              <a:t>Barriers and Equity</a:t>
            </a:r>
            <a:r>
              <a:rPr lang="en-US" sz="2600" dirty="0">
                <a:latin typeface="Atkinson Hyperlegible" pitchFamily="50" charset="0"/>
              </a:rPr>
              <a:t>: </a:t>
            </a:r>
            <a:r>
              <a:rPr lang="en-US" sz="2600" i="1" dirty="0">
                <a:latin typeface="Atkinson Hyperlegible" pitchFamily="50" charset="0"/>
              </a:rPr>
              <a:t>The answer clearly explains the barriers, how they will address those barriers, and provided concrete examples for how they will use this grant funding to address those barriers. </a:t>
            </a:r>
            <a:r>
              <a:rPr lang="en-US" sz="2600" dirty="0">
                <a:latin typeface="Atkinson Hyperlegible" pitchFamily="50" charset="0"/>
              </a:rPr>
              <a:t>For example: translation needs/obstacles, advertising events, offering transportation, hosting programs at multiple dates/times so all can participate. </a:t>
            </a:r>
            <a:endParaRPr lang="en-US" sz="2600" i="1" dirty="0">
              <a:latin typeface="Atkinson Hyperlegible" pitchFamily="50" charset="0"/>
            </a:endParaRPr>
          </a:p>
          <a:p>
            <a:pPr marL="514350" indent="-514350">
              <a:lnSpc>
                <a:spcPct val="100000"/>
              </a:lnSpc>
              <a:buFont typeface="Arial" panose="020B0604020202020204" pitchFamily="34" charset="0"/>
              <a:buAutoNum type="arabicParenR"/>
            </a:pPr>
            <a:r>
              <a:rPr lang="en-US" sz="2600" b="1" u="sng" dirty="0">
                <a:latin typeface="Atkinson Hyperlegible" pitchFamily="50" charset="0"/>
              </a:rPr>
              <a:t>Community Needs</a:t>
            </a:r>
            <a:r>
              <a:rPr lang="en-US" sz="2600" dirty="0">
                <a:latin typeface="Atkinson Hyperlegible" pitchFamily="50" charset="0"/>
              </a:rPr>
              <a:t>: </a:t>
            </a:r>
            <a:r>
              <a:rPr lang="en-US" sz="2600" i="1" dirty="0">
                <a:latin typeface="Atkinson Hyperlegible" pitchFamily="50" charset="0"/>
              </a:rPr>
              <a:t>The answer explains how they determine community needs, how they gained input from individuals of all identities and backgrounds, and how the selected program(s) will meet those needs in significant detail. </a:t>
            </a:r>
            <a:r>
              <a:rPr lang="en-US" sz="2600" dirty="0">
                <a:latin typeface="Atkinson Hyperlegible" pitchFamily="50" charset="0"/>
              </a:rPr>
              <a:t>For example: using a survey, hosting a listening session, asking questions at a PTA meeting, launching a poll, calling members.</a:t>
            </a:r>
            <a:endParaRPr lang="en-US" sz="2600" i="1"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Grants: Judges’ Rubric</a:t>
            </a:r>
          </a:p>
        </p:txBody>
      </p:sp>
    </p:spTree>
    <p:extLst>
      <p:ext uri="{BB962C8B-B14F-4D97-AF65-F5344CB8AC3E}">
        <p14:creationId xmlns:p14="http://schemas.microsoft.com/office/powerpoint/2010/main" val="86536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506288"/>
          </a:xfrm>
        </p:spPr>
        <p:txBody>
          <a:bodyPr>
            <a:normAutofit/>
          </a:bodyPr>
          <a:lstStyle/>
          <a:p>
            <a:pPr marL="514350" indent="-514350">
              <a:lnSpc>
                <a:spcPct val="100000"/>
              </a:lnSpc>
              <a:buFont typeface="+mj-lt"/>
              <a:buAutoNum type="arabicParenR" startAt="3"/>
            </a:pPr>
            <a:r>
              <a:rPr lang="en-US" sz="2600" b="1" u="sng" dirty="0">
                <a:latin typeface="Atkinson Hyperlegible" pitchFamily="50" charset="0"/>
              </a:rPr>
              <a:t>Family and Community Engagement</a:t>
            </a:r>
            <a:r>
              <a:rPr lang="en-US" sz="2600" dirty="0">
                <a:latin typeface="Atkinson Hyperlegible" pitchFamily="50" charset="0"/>
              </a:rPr>
              <a:t>: How will you ensure that your entire family-school community is fully engaged in the program(s) you offer? How will you intentionally engage other or new members of your PTA in the planning, design, delivery and wrap-up of your program? (For example: personalizing invitations and outreach, including a welcome table, setting up activities so families are working together and sharing out information, including time for relationship-building, providing questions or take-home activities that families can utilize together, creating friendly-family competitions with incentives) </a:t>
            </a:r>
          </a:p>
          <a:p>
            <a:pPr marL="514350" indent="-514350">
              <a:lnSpc>
                <a:spcPct val="100000"/>
              </a:lnSpc>
              <a:buFont typeface="+mj-lt"/>
              <a:buAutoNum type="arabicParenR" startAt="3"/>
            </a:pPr>
            <a:r>
              <a:rPr lang="en-US" sz="2600" b="1" u="sng" dirty="0">
                <a:latin typeface="Atkinson Hyperlegible" pitchFamily="50" charset="0"/>
              </a:rPr>
              <a:t>Grant-Specific Questions</a:t>
            </a:r>
            <a:r>
              <a:rPr lang="en-US" sz="2600" dirty="0">
                <a:latin typeface="Atkinson Hyperlegible" pitchFamily="50" charset="0"/>
              </a:rPr>
              <a:t>: Does this applicant show an understanding of the specific National PTA program for which they are applying? The answer demonstrates explicitly how the specific National PTA program and resources will be implemented.</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Grants: Judges’ Rubric</a:t>
            </a:r>
          </a:p>
        </p:txBody>
      </p:sp>
    </p:spTree>
    <p:extLst>
      <p:ext uri="{BB962C8B-B14F-4D97-AF65-F5344CB8AC3E}">
        <p14:creationId xmlns:p14="http://schemas.microsoft.com/office/powerpoint/2010/main" val="110508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401638" indent="-401638">
              <a:buFont typeface="+mj-lt"/>
              <a:buAutoNum type="arabicPeriod"/>
            </a:pPr>
            <a:r>
              <a:rPr lang="en-US" sz="2600" dirty="0">
                <a:latin typeface="Atkinson Hyperlegible" pitchFamily="50" charset="0"/>
              </a:rPr>
              <a:t>The </a:t>
            </a:r>
            <a:r>
              <a:rPr lang="en-US" sz="2600" b="1" dirty="0">
                <a:latin typeface="Atkinson Hyperlegible" pitchFamily="50" charset="0"/>
              </a:rPr>
              <a:t>$750 Reading and Literacy Grants</a:t>
            </a:r>
            <a:r>
              <a:rPr lang="en-US" sz="2600" dirty="0">
                <a:latin typeface="Atkinson Hyperlegible" pitchFamily="50" charset="0"/>
              </a:rPr>
              <a:t> help PTA Units host literacy events at their schools. Literacy skills in Louisiana are unacceptably low, and LAPTA made literacy opportunities a priority for our children. Literacy skills in Louisiana are unacceptably low, and LAPTA is making literacy opportunities a priority for our children. For possible programs, reference PTA.org/home/programs/family-reading. </a:t>
            </a:r>
          </a:p>
          <a:p>
            <a:pPr marL="688975"/>
            <a:r>
              <a:rPr lang="en-US" sz="2600" dirty="0">
                <a:latin typeface="Atkinson Hyperlegible" pitchFamily="50" charset="0"/>
              </a:rPr>
              <a:t>Application Deadline: November 4, 2022 	</a:t>
            </a:r>
          </a:p>
          <a:p>
            <a:pPr marL="688975"/>
            <a:r>
              <a:rPr lang="en-US" sz="2600" dirty="0">
                <a:latin typeface="Atkinson Hyperlegible" pitchFamily="50" charset="0"/>
              </a:rPr>
              <a:t>Apply at https://form.jotform.com/221748002230038</a:t>
            </a:r>
          </a:p>
          <a:p>
            <a:pPr marL="688975"/>
            <a:r>
              <a:rPr lang="en-US" sz="2600" dirty="0">
                <a:latin typeface="Atkinson Hyperlegible" pitchFamily="50" charset="0"/>
              </a:rPr>
              <a:t>Winners Announced: December 2, 2022	</a:t>
            </a:r>
          </a:p>
          <a:p>
            <a:pPr marL="688975"/>
            <a:r>
              <a:rPr lang="en-US" sz="2600" dirty="0">
                <a:latin typeface="Atkinson Hyperlegible" pitchFamily="50" charset="0"/>
              </a:rPr>
              <a:t>Quantity Offered: 4 (One/category)</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Grants</a:t>
            </a:r>
          </a:p>
        </p:txBody>
      </p:sp>
      <p:pic>
        <p:nvPicPr>
          <p:cNvPr id="5" name="Picture 4" descr="Qr code&#10;&#10;Description automatically generated">
            <a:extLst>
              <a:ext uri="{FF2B5EF4-FFF2-40B4-BE49-F238E27FC236}">
                <a16:creationId xmlns:a16="http://schemas.microsoft.com/office/drawing/2014/main" id="{0B170722-751C-4FC5-73ED-CC3D3EF35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8929" y="4644188"/>
            <a:ext cx="1828800" cy="1828800"/>
          </a:xfrm>
          <a:prstGeom prst="rect">
            <a:avLst/>
          </a:prstGeom>
        </p:spPr>
      </p:pic>
    </p:spTree>
    <p:extLst>
      <p:ext uri="{BB962C8B-B14F-4D97-AF65-F5344CB8AC3E}">
        <p14:creationId xmlns:p14="http://schemas.microsoft.com/office/powerpoint/2010/main" val="265560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514350" indent="-514350">
              <a:buFont typeface="+mj-lt"/>
              <a:buAutoNum type="arabicPeriod" startAt="2"/>
            </a:pPr>
            <a:r>
              <a:rPr lang="en-US" sz="2600" dirty="0">
                <a:latin typeface="Atkinson Hyperlegible" pitchFamily="50" charset="0"/>
              </a:rPr>
              <a:t>The </a:t>
            </a:r>
            <a:r>
              <a:rPr lang="en-US" sz="2600" b="1" dirty="0">
                <a:latin typeface="Atkinson Hyperlegible" pitchFamily="50" charset="0"/>
              </a:rPr>
              <a:t>$750 Healthy Minds Grants </a:t>
            </a:r>
            <a:r>
              <a:rPr lang="en-US" sz="2600" dirty="0">
                <a:latin typeface="Atkinson Hyperlegible" pitchFamily="50" charset="0"/>
              </a:rPr>
              <a:t>encourage PTA Units to host mental health program. The mental health of all children, parents, and caregivers before, during and after challenges arise is immensely important. Make mental health a priority for your PTA and school. </a:t>
            </a:r>
          </a:p>
          <a:p>
            <a:pPr marL="688975"/>
            <a:r>
              <a:rPr lang="en-US" sz="2600" dirty="0">
                <a:latin typeface="Atkinson Hyperlegible" pitchFamily="50" charset="0"/>
              </a:rPr>
              <a:t>Application Deadline: March 27, 2023	</a:t>
            </a:r>
          </a:p>
          <a:p>
            <a:pPr marL="688975"/>
            <a:r>
              <a:rPr lang="en-US" sz="2600" dirty="0">
                <a:latin typeface="Atkinson Hyperlegible" pitchFamily="50" charset="0"/>
              </a:rPr>
              <a:t>Apply at https://form.jotform.com/221748198534162</a:t>
            </a:r>
          </a:p>
          <a:p>
            <a:pPr marL="688975"/>
            <a:r>
              <a:rPr lang="en-US" sz="2600" dirty="0">
                <a:latin typeface="Atkinson Hyperlegible" pitchFamily="50" charset="0"/>
              </a:rPr>
              <a:t>Winners Announced: May 1, 2023	</a:t>
            </a:r>
          </a:p>
          <a:p>
            <a:pPr marL="688975"/>
            <a:r>
              <a:rPr lang="en-US" sz="2600" dirty="0">
                <a:latin typeface="Atkinson Hyperlegible" pitchFamily="50" charset="0"/>
              </a:rPr>
              <a:t>Quantity Offered: 4 (One/category)</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Grants</a:t>
            </a:r>
          </a:p>
        </p:txBody>
      </p:sp>
      <p:pic>
        <p:nvPicPr>
          <p:cNvPr id="2" name="Picture 1" descr="Qr code&#10;&#10;Description automatically generated">
            <a:extLst>
              <a:ext uri="{FF2B5EF4-FFF2-40B4-BE49-F238E27FC236}">
                <a16:creationId xmlns:a16="http://schemas.microsoft.com/office/drawing/2014/main" id="{BB99D545-27AD-2914-8F93-E22EAE443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838" y="4658945"/>
            <a:ext cx="1867892" cy="1867892"/>
          </a:xfrm>
          <a:prstGeom prst="rect">
            <a:avLst/>
          </a:prstGeom>
        </p:spPr>
      </p:pic>
    </p:spTree>
    <p:extLst>
      <p:ext uri="{BB962C8B-B14F-4D97-AF65-F5344CB8AC3E}">
        <p14:creationId xmlns:p14="http://schemas.microsoft.com/office/powerpoint/2010/main" val="309540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514350" indent="-514350">
              <a:buFont typeface="+mj-lt"/>
              <a:buAutoNum type="arabicPeriod" startAt="3"/>
            </a:pPr>
            <a:r>
              <a:rPr lang="en-US" sz="2600" dirty="0">
                <a:latin typeface="Atkinson Hyperlegible" pitchFamily="50" charset="0"/>
              </a:rPr>
              <a:t>The </a:t>
            </a:r>
            <a:r>
              <a:rPr lang="en-US" sz="2600" b="1" dirty="0">
                <a:latin typeface="Atkinson Hyperlegible" pitchFamily="50" charset="0"/>
              </a:rPr>
              <a:t>$500 Day of Service Grants </a:t>
            </a:r>
            <a:r>
              <a:rPr lang="en-US" sz="2600" dirty="0">
                <a:latin typeface="Atkinson Hyperlegible" pitchFamily="50" charset="0"/>
              </a:rPr>
              <a:t>encourage PTA Units to reach beyond the school and into the community to make a difference. Where is there a need? Who needs the PTA? February 17 is the National PTA Founders’ Day! How can you continue the legacy of PTA? </a:t>
            </a:r>
          </a:p>
          <a:p>
            <a:pPr marL="688975"/>
            <a:r>
              <a:rPr lang="en-US" sz="2600" dirty="0">
                <a:latin typeface="Atkinson Hyperlegible" pitchFamily="50" charset="0"/>
              </a:rPr>
              <a:t>Application Deadline: February 17, 2023	</a:t>
            </a:r>
          </a:p>
          <a:p>
            <a:pPr marL="688975"/>
            <a:r>
              <a:rPr lang="en-US" sz="2600" dirty="0">
                <a:latin typeface="Atkinson Hyperlegible" pitchFamily="50" charset="0"/>
              </a:rPr>
              <a:t>Apply at https://form.jotform.com/221748846538166</a:t>
            </a:r>
          </a:p>
          <a:p>
            <a:pPr marL="688975"/>
            <a:r>
              <a:rPr lang="en-US" sz="2600" dirty="0">
                <a:latin typeface="Atkinson Hyperlegible" pitchFamily="50" charset="0"/>
              </a:rPr>
              <a:t>Winners Announced: March 25, 2023	</a:t>
            </a:r>
          </a:p>
          <a:p>
            <a:pPr marL="688975"/>
            <a:r>
              <a:rPr lang="en-US" sz="2600" dirty="0">
                <a:latin typeface="Atkinson Hyperlegible" pitchFamily="50" charset="0"/>
              </a:rPr>
              <a:t>Quantity Offered: 4 (One/category)</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Grants</a:t>
            </a:r>
          </a:p>
        </p:txBody>
      </p:sp>
      <p:pic>
        <p:nvPicPr>
          <p:cNvPr id="2" name="Picture 1" descr="Qr code&#10;&#10;Description automatically generated">
            <a:extLst>
              <a:ext uri="{FF2B5EF4-FFF2-40B4-BE49-F238E27FC236}">
                <a16:creationId xmlns:a16="http://schemas.microsoft.com/office/drawing/2014/main" id="{E16800C0-D81C-7A6F-9120-319435FF8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718" y="4649826"/>
            <a:ext cx="1877011" cy="1877011"/>
          </a:xfrm>
          <a:prstGeom prst="rect">
            <a:avLst/>
          </a:prstGeom>
        </p:spPr>
      </p:pic>
    </p:spTree>
    <p:extLst>
      <p:ext uri="{BB962C8B-B14F-4D97-AF65-F5344CB8AC3E}">
        <p14:creationId xmlns:p14="http://schemas.microsoft.com/office/powerpoint/2010/main" val="267203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514350" indent="-514350">
              <a:buFont typeface="+mj-lt"/>
              <a:buAutoNum type="arabicPeriod" startAt="4"/>
            </a:pPr>
            <a:r>
              <a:rPr lang="en-US" sz="2600" dirty="0">
                <a:latin typeface="Atkinson Hyperlegible" pitchFamily="50" charset="0"/>
              </a:rPr>
              <a:t>The </a:t>
            </a:r>
            <a:r>
              <a:rPr lang="en-US" sz="2600" b="1" dirty="0">
                <a:latin typeface="Atkinson Hyperlegible" pitchFamily="50" charset="0"/>
              </a:rPr>
              <a:t>$500 Creative Teacher Grants </a:t>
            </a:r>
            <a:r>
              <a:rPr lang="en-US" sz="2600" dirty="0">
                <a:latin typeface="Atkinson Hyperlegible" pitchFamily="50" charset="0"/>
              </a:rPr>
              <a:t>support creative, innovative, and fun programs or projects for students. Grants may fund any activity or material which supports student enjoyment, wonder, and engagement. Bring back joy! </a:t>
            </a:r>
          </a:p>
          <a:p>
            <a:pPr marL="688975"/>
            <a:r>
              <a:rPr lang="en-US" sz="2600" dirty="0">
                <a:latin typeface="Atkinson Hyperlegible" pitchFamily="50" charset="0"/>
              </a:rPr>
              <a:t>Application Deadline: February 28, 2023	</a:t>
            </a:r>
          </a:p>
          <a:p>
            <a:pPr marL="688975"/>
            <a:r>
              <a:rPr lang="en-US" sz="2600" dirty="0">
                <a:latin typeface="Atkinson Hyperlegible" pitchFamily="50" charset="0"/>
              </a:rPr>
              <a:t>Apply at https://form.jotform.com/221796420623152</a:t>
            </a:r>
          </a:p>
          <a:p>
            <a:pPr marL="688975"/>
            <a:r>
              <a:rPr lang="en-US" sz="2600" dirty="0">
                <a:latin typeface="Atkinson Hyperlegible" pitchFamily="50" charset="0"/>
              </a:rPr>
              <a:t>Winners Announced: March 25, 2023	</a:t>
            </a:r>
          </a:p>
          <a:p>
            <a:pPr marL="688975"/>
            <a:r>
              <a:rPr lang="en-US" sz="2600" dirty="0">
                <a:latin typeface="Atkinson Hyperlegible" pitchFamily="50" charset="0"/>
              </a:rPr>
              <a:t>Quantity Offered: 2 </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Grants</a:t>
            </a:r>
          </a:p>
        </p:txBody>
      </p:sp>
      <p:pic>
        <p:nvPicPr>
          <p:cNvPr id="2" name="Picture 1" descr="Qr code&#10;&#10;Description automatically generated">
            <a:extLst>
              <a:ext uri="{FF2B5EF4-FFF2-40B4-BE49-F238E27FC236}">
                <a16:creationId xmlns:a16="http://schemas.microsoft.com/office/drawing/2014/main" id="{5973BF7E-06BD-EF92-62DA-E86AD5295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856" y="4630964"/>
            <a:ext cx="1895873" cy="1895873"/>
          </a:xfrm>
          <a:prstGeom prst="rect">
            <a:avLst/>
          </a:prstGeom>
        </p:spPr>
      </p:pic>
    </p:spTree>
    <p:extLst>
      <p:ext uri="{BB962C8B-B14F-4D97-AF65-F5344CB8AC3E}">
        <p14:creationId xmlns:p14="http://schemas.microsoft.com/office/powerpoint/2010/main" val="237086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514350" indent="-514350">
              <a:buFont typeface="+mj-lt"/>
              <a:buAutoNum type="arabicPeriod" startAt="5"/>
            </a:pPr>
            <a:r>
              <a:rPr lang="en-US" sz="2600" dirty="0">
                <a:latin typeface="Atkinson Hyperlegible" pitchFamily="50" charset="0"/>
              </a:rPr>
              <a:t>The </a:t>
            </a:r>
            <a:r>
              <a:rPr lang="en-US" sz="2600" b="1" dirty="0">
                <a:latin typeface="Atkinson Hyperlegible" pitchFamily="50" charset="0"/>
              </a:rPr>
              <a:t>$75 National PTA Virtual Legislative Convention Grants </a:t>
            </a:r>
            <a:r>
              <a:rPr lang="en-US" sz="2600" dirty="0">
                <a:latin typeface="Atkinson Hyperlegible" pitchFamily="50" charset="0"/>
              </a:rPr>
              <a:t>pay the registration fee for PTA members to virtually attend the Legislative Convention (</a:t>
            </a:r>
            <a:r>
              <a:rPr lang="en-US" sz="2600" dirty="0" err="1">
                <a:latin typeface="Atkinson Hyperlegible" pitchFamily="50" charset="0"/>
              </a:rPr>
              <a:t>LegCon</a:t>
            </a:r>
            <a:r>
              <a:rPr lang="en-US" sz="2600" dirty="0">
                <a:latin typeface="Atkinson Hyperlegible" pitchFamily="50" charset="0"/>
              </a:rPr>
              <a:t>). </a:t>
            </a:r>
            <a:r>
              <a:rPr lang="en-US" sz="2600" dirty="0" err="1">
                <a:latin typeface="Atkinson Hyperlegible" pitchFamily="50" charset="0"/>
              </a:rPr>
              <a:t>LegCon</a:t>
            </a:r>
            <a:r>
              <a:rPr lang="en-US" sz="2600" dirty="0">
                <a:latin typeface="Atkinson Hyperlegible" pitchFamily="50" charset="0"/>
              </a:rPr>
              <a:t> is an annual conference where PTA leaders join forces to influence Congress in Washington, DC. Day one is training. Day two is meetings with the politicians. </a:t>
            </a:r>
          </a:p>
          <a:p>
            <a:pPr marL="688975"/>
            <a:r>
              <a:rPr lang="en-US" sz="2600" dirty="0">
                <a:latin typeface="Atkinson Hyperlegible" pitchFamily="50" charset="0"/>
              </a:rPr>
              <a:t>Application Deadline: January 20, 2023	</a:t>
            </a:r>
          </a:p>
          <a:p>
            <a:pPr marL="688975"/>
            <a:r>
              <a:rPr lang="en-US" sz="2600" dirty="0">
                <a:latin typeface="Atkinson Hyperlegible" pitchFamily="50" charset="0"/>
              </a:rPr>
              <a:t>Apply at https://form.jotform.com/221776439055159</a:t>
            </a:r>
          </a:p>
          <a:p>
            <a:pPr marL="688975"/>
            <a:r>
              <a:rPr lang="en-US" sz="2600" dirty="0">
                <a:latin typeface="Atkinson Hyperlegible" pitchFamily="50" charset="0"/>
              </a:rPr>
              <a:t>Winners Announced: February 28, 2023 	</a:t>
            </a:r>
          </a:p>
          <a:p>
            <a:pPr marL="688975"/>
            <a:r>
              <a:rPr lang="en-US" sz="2600" dirty="0">
                <a:latin typeface="Atkinson Hyperlegible" pitchFamily="50" charset="0"/>
              </a:rPr>
              <a:t>Quantity Offered: 20</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Grants</a:t>
            </a:r>
          </a:p>
        </p:txBody>
      </p:sp>
      <p:pic>
        <p:nvPicPr>
          <p:cNvPr id="2" name="Picture 1" descr="Qr code&#10;&#10;Description automatically generated">
            <a:extLst>
              <a:ext uri="{FF2B5EF4-FFF2-40B4-BE49-F238E27FC236}">
                <a16:creationId xmlns:a16="http://schemas.microsoft.com/office/drawing/2014/main" id="{B253AC9F-3B56-BBCF-CC02-8000F3E80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770" y="4674878"/>
            <a:ext cx="1851959" cy="1851959"/>
          </a:xfrm>
          <a:prstGeom prst="rect">
            <a:avLst/>
          </a:prstGeom>
        </p:spPr>
      </p:pic>
    </p:spTree>
    <p:extLst>
      <p:ext uri="{BB962C8B-B14F-4D97-AF65-F5344CB8AC3E}">
        <p14:creationId xmlns:p14="http://schemas.microsoft.com/office/powerpoint/2010/main" val="2112236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5349296"/>
          </a:xfrm>
        </p:spPr>
        <p:txBody>
          <a:bodyPr>
            <a:normAutofit/>
          </a:bodyPr>
          <a:lstStyle/>
          <a:p>
            <a:pPr marL="514350" indent="-514350">
              <a:buFont typeface="+mj-lt"/>
              <a:buAutoNum type="arabicPeriod" startAt="6"/>
            </a:pPr>
            <a:r>
              <a:rPr lang="en-US" sz="2600" dirty="0">
                <a:latin typeface="Atkinson Hyperlegible" pitchFamily="50" charset="0"/>
              </a:rPr>
              <a:t>The </a:t>
            </a:r>
            <a:r>
              <a:rPr lang="en-US" sz="2600" b="1" dirty="0">
                <a:latin typeface="Atkinson Hyperlegible" pitchFamily="50" charset="0"/>
              </a:rPr>
              <a:t>$75 National PTA Virtual Convention Grants </a:t>
            </a:r>
            <a:r>
              <a:rPr lang="en-US" sz="2600" dirty="0">
                <a:latin typeface="Atkinson Hyperlegible" pitchFamily="50" charset="0"/>
              </a:rPr>
              <a:t>pay the registration fee for PTA members to virtually attend the National PTA Convention. Experience all that National PTA does behind the scenes for the children of our country. It is an incredible opportunity! </a:t>
            </a:r>
          </a:p>
          <a:p>
            <a:pPr marL="688975"/>
            <a:r>
              <a:rPr lang="en-US" sz="2600" dirty="0">
                <a:latin typeface="Atkinson Hyperlegible" pitchFamily="50" charset="0"/>
              </a:rPr>
              <a:t>Application Deadline: February 28, 2023	</a:t>
            </a:r>
          </a:p>
          <a:p>
            <a:pPr marL="688975"/>
            <a:r>
              <a:rPr lang="en-US" sz="2600" dirty="0">
                <a:latin typeface="Atkinson Hyperlegible" pitchFamily="50" charset="0"/>
              </a:rPr>
              <a:t>Apply at https://form.jotform.com/221787416402152 </a:t>
            </a:r>
          </a:p>
          <a:p>
            <a:pPr marL="688975"/>
            <a:r>
              <a:rPr lang="en-US" sz="2600" dirty="0">
                <a:latin typeface="Atkinson Hyperlegible" pitchFamily="50" charset="0"/>
              </a:rPr>
              <a:t>Winners Announced: March 25, 2023 	</a:t>
            </a:r>
          </a:p>
          <a:p>
            <a:pPr marL="688975"/>
            <a:r>
              <a:rPr lang="en-US" sz="2600" dirty="0">
                <a:latin typeface="Atkinson Hyperlegible" pitchFamily="50" charset="0"/>
              </a:rPr>
              <a:t>Quantity Offered: 20</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Grants</a:t>
            </a:r>
          </a:p>
        </p:txBody>
      </p:sp>
      <p:pic>
        <p:nvPicPr>
          <p:cNvPr id="2" name="Picture 1" descr="Qr code&#10;&#10;Description automatically generated">
            <a:extLst>
              <a:ext uri="{FF2B5EF4-FFF2-40B4-BE49-F238E27FC236}">
                <a16:creationId xmlns:a16="http://schemas.microsoft.com/office/drawing/2014/main" id="{662E699D-F11E-BB94-F41C-4B65E918F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822" y="4699930"/>
            <a:ext cx="1826907" cy="1826907"/>
          </a:xfrm>
          <a:prstGeom prst="rect">
            <a:avLst/>
          </a:prstGeom>
        </p:spPr>
      </p:pic>
    </p:spTree>
    <p:extLst>
      <p:ext uri="{BB962C8B-B14F-4D97-AF65-F5344CB8AC3E}">
        <p14:creationId xmlns:p14="http://schemas.microsoft.com/office/powerpoint/2010/main" val="339758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2015602"/>
          </a:xfrm>
        </p:spPr>
        <p:txBody>
          <a:bodyPr>
            <a:normAutofit/>
          </a:bodyPr>
          <a:lstStyle/>
          <a:p>
            <a:pPr marL="0" indent="0">
              <a:buNone/>
            </a:pPr>
            <a:r>
              <a:rPr lang="en-US" sz="2600" dirty="0">
                <a:latin typeface="Atkinson Hyperlegible" pitchFamily="50" charset="0"/>
              </a:rPr>
              <a:t>Deadline for Award Application: February 28, 2023 	</a:t>
            </a:r>
          </a:p>
          <a:p>
            <a:pPr marL="0" indent="0">
              <a:buNone/>
            </a:pPr>
            <a:r>
              <a:rPr lang="en-US" sz="2600" dirty="0">
                <a:latin typeface="Atkinson Hyperlegible" pitchFamily="50" charset="0"/>
              </a:rPr>
              <a:t>Apply at: https://form.jotform.com/221777772070056 </a:t>
            </a:r>
          </a:p>
          <a:p>
            <a:pPr marL="0" indent="0">
              <a:buNone/>
            </a:pPr>
            <a:r>
              <a:rPr lang="en-US" sz="2600" dirty="0">
                <a:latin typeface="Atkinson Hyperlegible" pitchFamily="50" charset="0"/>
              </a:rPr>
              <a:t>Winners Announced: March 25, 2023	</a:t>
            </a:r>
          </a:p>
          <a:p>
            <a:pPr marL="0" indent="0">
              <a:buNone/>
            </a:pPr>
            <a:r>
              <a:rPr lang="en-US" sz="2600" dirty="0">
                <a:latin typeface="Atkinson Hyperlegible" pitchFamily="50" charset="0"/>
              </a:rPr>
              <a:t>Quantity Offered: 2 </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1610388"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Awards – Mentor-a-PTA</a:t>
            </a:r>
          </a:p>
        </p:txBody>
      </p:sp>
      <p:pic>
        <p:nvPicPr>
          <p:cNvPr id="4" name="Picture 3" descr="Qr code&#10;&#10;Description automatically generated">
            <a:extLst>
              <a:ext uri="{FF2B5EF4-FFF2-40B4-BE49-F238E27FC236}">
                <a16:creationId xmlns:a16="http://schemas.microsoft.com/office/drawing/2014/main" id="{07670878-8D1D-A8DC-F9AD-15767229A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1" y="4232798"/>
            <a:ext cx="1597484" cy="1597484"/>
          </a:xfrm>
          <a:prstGeom prst="rect">
            <a:avLst/>
          </a:prstGeom>
        </p:spPr>
      </p:pic>
      <p:sp>
        <p:nvSpPr>
          <p:cNvPr id="5" name="Subtitle 2">
            <a:extLst>
              <a:ext uri="{FF2B5EF4-FFF2-40B4-BE49-F238E27FC236}">
                <a16:creationId xmlns:a16="http://schemas.microsoft.com/office/drawing/2014/main" id="{D22D8FD2-B095-9BA5-0ED5-6C6B22FEEB75}"/>
              </a:ext>
            </a:extLst>
          </p:cNvPr>
          <p:cNvSpPr txBox="1">
            <a:spLocks/>
          </p:cNvSpPr>
          <p:nvPr/>
        </p:nvSpPr>
        <p:spPr>
          <a:xfrm>
            <a:off x="160697" y="4232798"/>
            <a:ext cx="11687032" cy="2015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a:latin typeface="Atkinson Hyperlegible" pitchFamily="50" charset="0"/>
              </a:rPr>
              <a:t>Application Deadline: February 1, 2023</a:t>
            </a:r>
          </a:p>
          <a:p>
            <a:pPr marL="0" indent="0">
              <a:buFont typeface="Arial" panose="020B0604020202020204" pitchFamily="34" charset="0"/>
              <a:buNone/>
            </a:pPr>
            <a:r>
              <a:rPr lang="en-US" sz="2600">
                <a:latin typeface="Atkinson Hyperlegible" pitchFamily="50" charset="0"/>
              </a:rPr>
              <a:t>Apply at: https://form.jotform.com/221745628447059</a:t>
            </a:r>
          </a:p>
          <a:p>
            <a:pPr marL="0" indent="0">
              <a:buFont typeface="Arial" panose="020B0604020202020204" pitchFamily="34" charset="0"/>
              <a:buNone/>
            </a:pPr>
            <a:r>
              <a:rPr lang="en-US" sz="2600">
                <a:latin typeface="Atkinson Hyperlegible" pitchFamily="50" charset="0"/>
              </a:rPr>
              <a:t>Winners Announced: March 25, 2023	</a:t>
            </a:r>
          </a:p>
          <a:p>
            <a:pPr marL="0" indent="0">
              <a:buFont typeface="Arial" panose="020B0604020202020204" pitchFamily="34" charset="0"/>
              <a:buNone/>
            </a:pPr>
            <a:r>
              <a:rPr lang="en-US" sz="2600">
                <a:latin typeface="Atkinson Hyperlegible" pitchFamily="50" charset="0"/>
              </a:rPr>
              <a:t>Quantity Offered: 3</a:t>
            </a:r>
          </a:p>
          <a:p>
            <a:pPr marL="0" indent="0">
              <a:buFont typeface="Arial" panose="020B0604020202020204" pitchFamily="34" charset="0"/>
              <a:buNone/>
            </a:pPr>
            <a:endParaRPr lang="en-US" sz="2600" dirty="0">
              <a:latin typeface="Atkinson Hyperlegible" pitchFamily="50" charset="0"/>
            </a:endParaRPr>
          </a:p>
        </p:txBody>
      </p:sp>
      <p:sp>
        <p:nvSpPr>
          <p:cNvPr id="6" name="Title 1">
            <a:extLst>
              <a:ext uri="{FF2B5EF4-FFF2-40B4-BE49-F238E27FC236}">
                <a16:creationId xmlns:a16="http://schemas.microsoft.com/office/drawing/2014/main" id="{F4270C24-AAFC-A376-F506-E3BC60812A8E}"/>
              </a:ext>
            </a:extLst>
          </p:cNvPr>
          <p:cNvSpPr txBox="1">
            <a:spLocks/>
          </p:cNvSpPr>
          <p:nvPr/>
        </p:nvSpPr>
        <p:spPr>
          <a:xfrm>
            <a:off x="160698" y="3440269"/>
            <a:ext cx="11610388"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Awards – Outstanding Newsletter</a:t>
            </a:r>
          </a:p>
        </p:txBody>
      </p:sp>
      <p:pic>
        <p:nvPicPr>
          <p:cNvPr id="7" name="Picture 6" descr="Qr code&#10;&#10;Description automatically generated">
            <a:extLst>
              <a:ext uri="{FF2B5EF4-FFF2-40B4-BE49-F238E27FC236}">
                <a16:creationId xmlns:a16="http://schemas.microsoft.com/office/drawing/2014/main" id="{AF28852B-2375-E24B-B5C2-9B3AF08F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752" y="1265037"/>
            <a:ext cx="1601534" cy="1601534"/>
          </a:xfrm>
          <a:prstGeom prst="rect">
            <a:avLst/>
          </a:prstGeom>
        </p:spPr>
      </p:pic>
    </p:spTree>
    <p:extLst>
      <p:ext uri="{BB962C8B-B14F-4D97-AF65-F5344CB8AC3E}">
        <p14:creationId xmlns:p14="http://schemas.microsoft.com/office/powerpoint/2010/main" val="3198326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11687032" cy="2015602"/>
          </a:xfrm>
        </p:spPr>
        <p:txBody>
          <a:bodyPr>
            <a:normAutofit/>
          </a:bodyPr>
          <a:lstStyle/>
          <a:p>
            <a:pPr marL="0" indent="0">
              <a:buNone/>
            </a:pPr>
            <a:r>
              <a:rPr lang="en-US" sz="2600" dirty="0">
                <a:latin typeface="Atkinson Hyperlegible" pitchFamily="50" charset="0"/>
              </a:rPr>
              <a:t>Application Deadline: February 28, 2023</a:t>
            </a:r>
          </a:p>
          <a:p>
            <a:pPr marL="0" indent="0">
              <a:buNone/>
            </a:pPr>
            <a:r>
              <a:rPr lang="en-US" sz="2600" dirty="0">
                <a:latin typeface="Atkinson Hyperlegible" pitchFamily="50" charset="0"/>
              </a:rPr>
              <a:t>Apply at: https://form.jotform.com/221787194277165 </a:t>
            </a:r>
          </a:p>
          <a:p>
            <a:pPr marL="0" indent="0">
              <a:buNone/>
            </a:pPr>
            <a:r>
              <a:rPr lang="en-US" sz="2600" dirty="0">
                <a:latin typeface="Atkinson Hyperlegible" pitchFamily="50" charset="0"/>
              </a:rPr>
              <a:t>Winner Announced: March 25, 2023	</a:t>
            </a:r>
          </a:p>
          <a:p>
            <a:pPr marL="0" indent="0">
              <a:buNone/>
            </a:pPr>
            <a:r>
              <a:rPr lang="en-US" sz="2600" dirty="0">
                <a:latin typeface="Atkinson Hyperlegible" pitchFamily="50" charset="0"/>
              </a:rPr>
              <a:t>Quantity Offered: 1</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LouisianaPTA.org/grants</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1610388"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Awards – Volunteer of the Year</a:t>
            </a:r>
          </a:p>
        </p:txBody>
      </p:sp>
      <p:sp>
        <p:nvSpPr>
          <p:cNvPr id="5" name="Subtitle 2">
            <a:extLst>
              <a:ext uri="{FF2B5EF4-FFF2-40B4-BE49-F238E27FC236}">
                <a16:creationId xmlns:a16="http://schemas.microsoft.com/office/drawing/2014/main" id="{D22D8FD2-B095-9BA5-0ED5-6C6B22FEEB75}"/>
              </a:ext>
            </a:extLst>
          </p:cNvPr>
          <p:cNvSpPr txBox="1">
            <a:spLocks/>
          </p:cNvSpPr>
          <p:nvPr/>
        </p:nvSpPr>
        <p:spPr>
          <a:xfrm>
            <a:off x="160697" y="4232798"/>
            <a:ext cx="6624732" cy="2015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Atkinson Hyperlegible" pitchFamily="50" charset="0"/>
              </a:rPr>
              <a:t>Application Deadline: February 1, 2023	</a:t>
            </a:r>
          </a:p>
          <a:p>
            <a:pPr marL="0" indent="0">
              <a:buFont typeface="Arial" panose="020B0604020202020204" pitchFamily="34" charset="0"/>
              <a:buNone/>
            </a:pPr>
            <a:r>
              <a:rPr lang="en-US" sz="2600" dirty="0">
                <a:latin typeface="Atkinson Hyperlegible" pitchFamily="50" charset="0"/>
              </a:rPr>
              <a:t>Winners Announced: March 25, 2023	</a:t>
            </a:r>
          </a:p>
          <a:p>
            <a:pPr marL="0" indent="0">
              <a:buFont typeface="Arial" panose="020B0604020202020204" pitchFamily="34" charset="0"/>
              <a:buNone/>
            </a:pPr>
            <a:r>
              <a:rPr lang="en-US" sz="2600" dirty="0">
                <a:latin typeface="Atkinson Hyperlegible" pitchFamily="50" charset="0"/>
              </a:rPr>
              <a:t>Quantity Offered: 2 for each</a:t>
            </a:r>
          </a:p>
          <a:p>
            <a:pPr marL="0" indent="0">
              <a:buFont typeface="Arial" panose="020B0604020202020204" pitchFamily="34" charset="0"/>
              <a:buNone/>
            </a:pPr>
            <a:endParaRPr lang="en-US" sz="2600" dirty="0">
              <a:latin typeface="Atkinson Hyperlegible" pitchFamily="50" charset="0"/>
            </a:endParaRPr>
          </a:p>
        </p:txBody>
      </p:sp>
      <p:sp>
        <p:nvSpPr>
          <p:cNvPr id="6" name="Title 1">
            <a:extLst>
              <a:ext uri="{FF2B5EF4-FFF2-40B4-BE49-F238E27FC236}">
                <a16:creationId xmlns:a16="http://schemas.microsoft.com/office/drawing/2014/main" id="{F4270C24-AAFC-A376-F506-E3BC60812A8E}"/>
              </a:ext>
            </a:extLst>
          </p:cNvPr>
          <p:cNvSpPr txBox="1">
            <a:spLocks/>
          </p:cNvSpPr>
          <p:nvPr/>
        </p:nvSpPr>
        <p:spPr>
          <a:xfrm>
            <a:off x="160698" y="3440269"/>
            <a:ext cx="11610388" cy="96752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Louisiana PTA Awards – Advocacy Awards for a Local PTA Unit or a Student</a:t>
            </a:r>
          </a:p>
        </p:txBody>
      </p:sp>
      <p:pic>
        <p:nvPicPr>
          <p:cNvPr id="2" name="Picture 1" descr="Qr code&#10;&#10;Description automatically generated">
            <a:extLst>
              <a:ext uri="{FF2B5EF4-FFF2-40B4-BE49-F238E27FC236}">
                <a16:creationId xmlns:a16="http://schemas.microsoft.com/office/drawing/2014/main" id="{8AFACF6F-4CBD-AC42-52C2-5C857540A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750" y="1263013"/>
            <a:ext cx="1601533" cy="1601533"/>
          </a:xfrm>
          <a:prstGeom prst="rect">
            <a:avLst/>
          </a:prstGeom>
        </p:spPr>
      </p:pic>
      <p:pic>
        <p:nvPicPr>
          <p:cNvPr id="8" name="Picture 7" descr="Qr code&#10;&#10;Description automatically generated">
            <a:extLst>
              <a:ext uri="{FF2B5EF4-FFF2-40B4-BE49-F238E27FC236}">
                <a16:creationId xmlns:a16="http://schemas.microsoft.com/office/drawing/2014/main" id="{291209E7-DD13-77AD-0166-BC7B3705C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184" y="4110057"/>
            <a:ext cx="1601533" cy="1601533"/>
          </a:xfrm>
          <a:prstGeom prst="rect">
            <a:avLst/>
          </a:prstGeom>
        </p:spPr>
      </p:pic>
      <p:pic>
        <p:nvPicPr>
          <p:cNvPr id="10" name="Picture 9" descr="Qr code&#10;&#10;Description automatically generated">
            <a:extLst>
              <a:ext uri="{FF2B5EF4-FFF2-40B4-BE49-F238E27FC236}">
                <a16:creationId xmlns:a16="http://schemas.microsoft.com/office/drawing/2014/main" id="{B025E9A4-6D48-76BC-A541-820485ED6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554" y="4110999"/>
            <a:ext cx="1569459" cy="1569459"/>
          </a:xfrm>
          <a:prstGeom prst="rect">
            <a:avLst/>
          </a:prstGeom>
        </p:spPr>
      </p:pic>
      <p:sp>
        <p:nvSpPr>
          <p:cNvPr id="12" name="TextBox 11">
            <a:extLst>
              <a:ext uri="{FF2B5EF4-FFF2-40B4-BE49-F238E27FC236}">
                <a16:creationId xmlns:a16="http://schemas.microsoft.com/office/drawing/2014/main" id="{F931F115-DE61-527F-D25C-3A0A2CC5CD71}"/>
              </a:ext>
            </a:extLst>
          </p:cNvPr>
          <p:cNvSpPr txBox="1"/>
          <p:nvPr/>
        </p:nvSpPr>
        <p:spPr>
          <a:xfrm>
            <a:off x="8563429" y="5690668"/>
            <a:ext cx="1088570" cy="492443"/>
          </a:xfrm>
          <a:prstGeom prst="rect">
            <a:avLst/>
          </a:prstGeom>
          <a:noFill/>
        </p:spPr>
        <p:txBody>
          <a:bodyPr wrap="square">
            <a:spAutoFit/>
          </a:bodyPr>
          <a:lstStyle/>
          <a:p>
            <a:r>
              <a:rPr lang="en-US" sz="2600" dirty="0">
                <a:latin typeface="Atkinson Hyperlegible" pitchFamily="50" charset="0"/>
              </a:rPr>
              <a:t>PTAs</a:t>
            </a:r>
            <a:endParaRPr lang="en-US" sz="2600" dirty="0"/>
          </a:p>
        </p:txBody>
      </p:sp>
      <p:sp>
        <p:nvSpPr>
          <p:cNvPr id="14" name="TextBox 13">
            <a:extLst>
              <a:ext uri="{FF2B5EF4-FFF2-40B4-BE49-F238E27FC236}">
                <a16:creationId xmlns:a16="http://schemas.microsoft.com/office/drawing/2014/main" id="{468023DF-B797-1771-26BB-F199DB4B0CBC}"/>
              </a:ext>
            </a:extLst>
          </p:cNvPr>
          <p:cNvSpPr txBox="1"/>
          <p:nvPr/>
        </p:nvSpPr>
        <p:spPr>
          <a:xfrm>
            <a:off x="9976554" y="5690668"/>
            <a:ext cx="1569459" cy="492443"/>
          </a:xfrm>
          <a:prstGeom prst="rect">
            <a:avLst/>
          </a:prstGeom>
          <a:noFill/>
        </p:spPr>
        <p:txBody>
          <a:bodyPr wrap="square">
            <a:spAutoFit/>
          </a:bodyPr>
          <a:lstStyle/>
          <a:p>
            <a:pPr algn="ctr"/>
            <a:r>
              <a:rPr lang="en-US" sz="2600" dirty="0">
                <a:latin typeface="Atkinson Hyperlegible" pitchFamily="50" charset="0"/>
              </a:rPr>
              <a:t>Students</a:t>
            </a:r>
            <a:endParaRPr lang="en-US" sz="2600" dirty="0"/>
          </a:p>
        </p:txBody>
      </p:sp>
    </p:spTree>
    <p:extLst>
      <p:ext uri="{BB962C8B-B14F-4D97-AF65-F5344CB8AC3E}">
        <p14:creationId xmlns:p14="http://schemas.microsoft.com/office/powerpoint/2010/main" val="188280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23120" y="1164376"/>
            <a:ext cx="10975941" cy="5545610"/>
          </a:xfrm>
        </p:spPr>
        <p:txBody>
          <a:bodyPr>
            <a:normAutofit/>
          </a:bodyPr>
          <a:lstStyle/>
          <a:p>
            <a:r>
              <a:rPr lang="en-US" sz="2600" dirty="0">
                <a:latin typeface="Atkinson Hyperlegible" pitchFamily="50" charset="0"/>
              </a:rPr>
              <a:t>PTA is more than just host teacher luncheons. </a:t>
            </a:r>
          </a:p>
          <a:p>
            <a:r>
              <a:rPr lang="en-US" sz="2600" dirty="0">
                <a:latin typeface="Atkinson Hyperlegible" pitchFamily="50" charset="0"/>
              </a:rPr>
              <a:t>We have an opportunity to advocate for children in all kinds of ways, big and small, in the classroom and on Capitol Hill, and to create a strong community in the process. PTA Programs are events and activities that Local PTA Units can host at their schools to improve educational opportunities for all students. </a:t>
            </a:r>
          </a:p>
          <a:p>
            <a:r>
              <a:rPr lang="en-US" sz="2600" b="1" dirty="0">
                <a:latin typeface="Atkinson Hyperlegible" pitchFamily="50" charset="0"/>
              </a:rPr>
              <a:t>National PTA </a:t>
            </a:r>
            <a:r>
              <a:rPr lang="en-US" sz="2600" dirty="0">
                <a:latin typeface="Atkinson Hyperlegible" pitchFamily="50" charset="0"/>
              </a:rPr>
              <a:t>(PTA.org) </a:t>
            </a:r>
            <a:r>
              <a:rPr lang="en-US" sz="2600" b="0" i="0" dirty="0">
                <a:effectLst/>
                <a:latin typeface="Atkinson Hyperlegible" pitchFamily="50" charset="0"/>
              </a:rPr>
              <a:t>provides engaging, educational, and fun programs that inspire, recognize, and impact all students and their families.</a:t>
            </a:r>
            <a:r>
              <a:rPr lang="en-US" sz="2600" dirty="0">
                <a:latin typeface="Atkinson Hyperlegible" pitchFamily="50" charset="0"/>
              </a:rPr>
              <a:t> </a:t>
            </a:r>
          </a:p>
          <a:p>
            <a:r>
              <a:rPr lang="en-US" sz="2600" b="1" dirty="0">
                <a:latin typeface="Atkinson Hyperlegible" pitchFamily="50" charset="0"/>
              </a:rPr>
              <a:t>Louisiana PTA </a:t>
            </a:r>
            <a:r>
              <a:rPr lang="en-US" sz="2600" dirty="0">
                <a:latin typeface="Atkinson Hyperlegible" pitchFamily="50" charset="0"/>
              </a:rPr>
              <a:t>(LouisianaPTA.org) has programs or contests that provide more opportunities to enhance students’ educational experiences.</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sp>
        <p:nvSpPr>
          <p:cNvPr id="5" name="Title 1">
            <a:extLst>
              <a:ext uri="{FF2B5EF4-FFF2-40B4-BE49-F238E27FC236}">
                <a16:creationId xmlns:a16="http://schemas.microsoft.com/office/drawing/2014/main" id="{87B85F43-891B-53AF-DD73-A02366E1497D}"/>
              </a:ext>
            </a:extLst>
          </p:cNvPr>
          <p:cNvSpPr txBox="1">
            <a:spLocks/>
          </p:cNvSpPr>
          <p:nvPr/>
        </p:nvSpPr>
        <p:spPr>
          <a:xfrm>
            <a:off x="123120"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What are “Programs?”</a:t>
            </a:r>
          </a:p>
        </p:txBody>
      </p:sp>
    </p:spTree>
    <p:extLst>
      <p:ext uri="{BB962C8B-B14F-4D97-AF65-F5344CB8AC3E}">
        <p14:creationId xmlns:p14="http://schemas.microsoft.com/office/powerpoint/2010/main" val="406651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a:t>
            </a:r>
            <a:r>
              <a:rPr lang="en-US" sz="2000">
                <a:solidFill>
                  <a:srgbClr val="1A3E6F"/>
                </a:solidFill>
                <a:latin typeface="Josefin Sans" panose="00000500000000000000" pitchFamily="2" charset="0"/>
              </a:rPr>
              <a:t>.org</a:t>
            </a:r>
            <a:endParaRPr lang="en-US" sz="2000" dirty="0">
              <a:solidFill>
                <a:srgbClr val="1A3E6F"/>
              </a:solidFill>
              <a:latin typeface="Josefin Sans" panose="00000500000000000000" pitchFamily="2"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1393936" y="195131"/>
            <a:ext cx="2526311" cy="1204546"/>
          </a:xfrm>
        </p:spPr>
        <p:txBody>
          <a:bodyPr>
            <a:normAutofit/>
          </a:bodyPr>
          <a:lstStyle/>
          <a:p>
            <a:pPr algn="ctr"/>
            <a:r>
              <a:rPr lang="en-US" sz="3600" b="1" dirty="0">
                <a:solidFill>
                  <a:srgbClr val="1A3E6F"/>
                </a:solidFill>
                <a:latin typeface="Josefin Sans" panose="00000500000000000000" pitchFamily="2" charset="0"/>
              </a:rPr>
              <a:t>Questions</a:t>
            </a:r>
            <a:endParaRPr lang="en-US" sz="5400" dirty="0">
              <a:solidFill>
                <a:srgbClr val="1A3E6F"/>
              </a:solidFill>
              <a:latin typeface="Josefin Sans" panose="00000500000000000000" pitchFamily="2" charset="0"/>
            </a:endParaRPr>
          </a:p>
        </p:txBody>
      </p:sp>
      <p:pic>
        <p:nvPicPr>
          <p:cNvPr id="1028" name="Picture 4" descr="The power of the question mark - SWOOP Analytics® | Workforce Analytics |  Digital Workplace Solution">
            <a:extLst>
              <a:ext uri="{FF2B5EF4-FFF2-40B4-BE49-F238E27FC236}">
                <a16:creationId xmlns:a16="http://schemas.microsoft.com/office/drawing/2014/main" id="{926BBE6F-2C0F-A1A3-528C-AEBA0A793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95" y="1121001"/>
            <a:ext cx="4931156" cy="2593994"/>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BBDB54C1-E0EC-CB02-92F1-CBAB983AE983}"/>
              </a:ext>
            </a:extLst>
          </p:cNvPr>
          <p:cNvSpPr>
            <a:spLocks noGrp="1"/>
          </p:cNvSpPr>
          <p:nvPr>
            <p:ph sz="half" idx="1"/>
          </p:nvPr>
        </p:nvSpPr>
        <p:spPr>
          <a:xfrm>
            <a:off x="651316" y="4440002"/>
            <a:ext cx="11025553" cy="1604522"/>
          </a:xfrm>
        </p:spPr>
        <p:txBody>
          <a:bodyPr>
            <a:normAutofit fontScale="40000" lnSpcReduction="20000"/>
          </a:bodyPr>
          <a:lstStyle/>
          <a:p>
            <a:pPr marL="0" lvl="0" indent="0" algn="ctr" rtl="0">
              <a:spcBef>
                <a:spcPts val="1000"/>
              </a:spcBef>
              <a:spcAft>
                <a:spcPts val="0"/>
              </a:spcAft>
              <a:buNone/>
            </a:pPr>
            <a:r>
              <a:rPr lang="en-US" sz="6500" b="1" dirty="0">
                <a:solidFill>
                  <a:srgbClr val="1A3E6F"/>
                </a:solidFill>
                <a:latin typeface="Atkinson Hyperlegible"/>
              </a:rPr>
              <a:t>Beth Maillho</a:t>
            </a:r>
          </a:p>
          <a:p>
            <a:pPr marL="0" lvl="0" indent="0" algn="ctr" rtl="0">
              <a:spcBef>
                <a:spcPts val="1000"/>
              </a:spcBef>
              <a:spcAft>
                <a:spcPts val="0"/>
              </a:spcAft>
              <a:buNone/>
            </a:pPr>
            <a:r>
              <a:rPr lang="en-US" sz="6500" b="1" dirty="0">
                <a:solidFill>
                  <a:srgbClr val="1A3E6F"/>
                </a:solidFill>
                <a:latin typeface="Atkinson Hyperlegible"/>
              </a:rPr>
              <a:t>Louisiana PTA Treasurer</a:t>
            </a:r>
          </a:p>
          <a:p>
            <a:pPr marL="0" lvl="0" indent="0" algn="ctr" rtl="0">
              <a:spcBef>
                <a:spcPts val="1000"/>
              </a:spcBef>
              <a:spcAft>
                <a:spcPts val="0"/>
              </a:spcAft>
              <a:buNone/>
            </a:pPr>
            <a:r>
              <a:rPr lang="en-US" sz="6500" b="1" dirty="0">
                <a:solidFill>
                  <a:srgbClr val="1A3E6F"/>
                </a:solidFill>
                <a:latin typeface="Atkinson Hyperlegible"/>
              </a:rPr>
              <a:t>(985) 778-5799</a:t>
            </a:r>
          </a:p>
          <a:p>
            <a:pPr marL="0" lvl="0" indent="0" algn="ctr" rtl="0">
              <a:spcBef>
                <a:spcPts val="1000"/>
              </a:spcBef>
              <a:spcAft>
                <a:spcPts val="0"/>
              </a:spcAft>
              <a:buNone/>
            </a:pPr>
            <a:r>
              <a:rPr lang="en-US" sz="6500" b="1" dirty="0">
                <a:solidFill>
                  <a:srgbClr val="1A3E6F"/>
                </a:solidFill>
                <a:latin typeface="Atkinson Hyperlegible"/>
              </a:rPr>
              <a:t>treasurer@LouisianaPTA.org</a:t>
            </a:r>
          </a:p>
          <a:p>
            <a:endParaRPr lang="en-US" sz="2600" dirty="0">
              <a:latin typeface="Atkinson Hyperlegible" pitchFamily="50" charset="0"/>
            </a:endParaRPr>
          </a:p>
        </p:txBody>
      </p:sp>
      <p:sp>
        <p:nvSpPr>
          <p:cNvPr id="3" name="Title 1">
            <a:extLst>
              <a:ext uri="{FF2B5EF4-FFF2-40B4-BE49-F238E27FC236}">
                <a16:creationId xmlns:a16="http://schemas.microsoft.com/office/drawing/2014/main" id="{5D1DF85C-7191-0988-E94C-BD6BDC914231}"/>
              </a:ext>
            </a:extLst>
          </p:cNvPr>
          <p:cNvSpPr txBox="1">
            <a:spLocks/>
          </p:cNvSpPr>
          <p:nvPr/>
        </p:nvSpPr>
        <p:spPr>
          <a:xfrm>
            <a:off x="6750996" y="186482"/>
            <a:ext cx="5204298" cy="1204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1A3E6F"/>
                </a:solidFill>
                <a:latin typeface="Josefin Sans" panose="00000500000000000000" pitchFamily="2" charset="0"/>
              </a:rPr>
              <a:t>Contact Information</a:t>
            </a:r>
            <a:endParaRPr lang="en-US" sz="5400" dirty="0">
              <a:solidFill>
                <a:srgbClr val="1A3E6F"/>
              </a:solidFill>
              <a:latin typeface="Josefin Sans" panose="00000500000000000000" pitchFamily="2" charset="0"/>
            </a:endParaRPr>
          </a:p>
        </p:txBody>
      </p:sp>
      <p:pic>
        <p:nvPicPr>
          <p:cNvPr id="4" name="Picture 2">
            <a:extLst>
              <a:ext uri="{FF2B5EF4-FFF2-40B4-BE49-F238E27FC236}">
                <a16:creationId xmlns:a16="http://schemas.microsoft.com/office/drawing/2014/main" id="{CE26D6C2-17CD-5D4C-6714-5D35E06FAA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1432" y="1105404"/>
            <a:ext cx="4331402" cy="2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9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167282" y="12531"/>
            <a:ext cx="3095613" cy="967522"/>
          </a:xfrm>
        </p:spPr>
        <p:txBody>
          <a:bodyPr>
            <a:normAutofit/>
          </a:bodyPr>
          <a:lstStyle/>
          <a:p>
            <a:r>
              <a:rPr lang="en-US" sz="3600" b="1" dirty="0">
                <a:solidFill>
                  <a:srgbClr val="1A3E6F"/>
                </a:solidFill>
                <a:latin typeface="Josefin Sans" panose="00000500000000000000" pitchFamily="2" charset="0"/>
              </a:rPr>
              <a:t>PTA.org</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838200" y="1648560"/>
            <a:ext cx="10515600" cy="4277456"/>
          </a:xfrm>
        </p:spPr>
        <p:txBody>
          <a:bodyPr>
            <a:normAutofit/>
          </a:bodyPr>
          <a:lstStyle/>
          <a:p>
            <a:pPr marL="0" indent="0">
              <a:buNone/>
            </a:pPr>
            <a:r>
              <a:rPr lang="en-US" sz="2600" dirty="0">
                <a:latin typeface="Atkinson Hyperlegible" pitchFamily="50" charset="0"/>
              </a:rPr>
              <a:t>PTA is more than just a teacher luncheon. </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t>
            </a:r>
          </a:p>
        </p:txBody>
      </p:sp>
      <p:pic>
        <p:nvPicPr>
          <p:cNvPr id="5" name="Picture 4">
            <a:extLst>
              <a:ext uri="{FF2B5EF4-FFF2-40B4-BE49-F238E27FC236}">
                <a16:creationId xmlns:a16="http://schemas.microsoft.com/office/drawing/2014/main" id="{25D69176-CFE4-C3E7-4D3E-7F20B7635862}"/>
              </a:ext>
            </a:extLst>
          </p:cNvPr>
          <p:cNvPicPr>
            <a:picLocks noChangeAspect="1"/>
          </p:cNvPicPr>
          <p:nvPr/>
        </p:nvPicPr>
        <p:blipFill>
          <a:blip r:embed="rId2"/>
          <a:stretch>
            <a:fillRect/>
          </a:stretch>
        </p:blipFill>
        <p:spPr>
          <a:xfrm>
            <a:off x="0" y="931984"/>
            <a:ext cx="12192000" cy="5913485"/>
          </a:xfrm>
          <a:prstGeom prst="rect">
            <a:avLst/>
          </a:prstGeom>
        </p:spPr>
      </p:pic>
      <p:sp>
        <p:nvSpPr>
          <p:cNvPr id="6" name="Arrow: Right 5">
            <a:extLst>
              <a:ext uri="{FF2B5EF4-FFF2-40B4-BE49-F238E27FC236}">
                <a16:creationId xmlns:a16="http://schemas.microsoft.com/office/drawing/2014/main" id="{7A87492B-1048-0824-719C-B400FB4AFCE9}"/>
              </a:ext>
            </a:extLst>
          </p:cNvPr>
          <p:cNvSpPr/>
          <p:nvPr/>
        </p:nvSpPr>
        <p:spPr>
          <a:xfrm rot="2370713">
            <a:off x="8665614" y="646274"/>
            <a:ext cx="999919" cy="335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569252-2CB7-FFFB-693F-52D537CFC3C8}"/>
              </a:ext>
            </a:extLst>
          </p:cNvPr>
          <p:cNvSpPr txBox="1"/>
          <p:nvPr/>
        </p:nvSpPr>
        <p:spPr>
          <a:xfrm>
            <a:off x="5337959" y="182916"/>
            <a:ext cx="3599406" cy="492443"/>
          </a:xfrm>
          <a:prstGeom prst="rect">
            <a:avLst/>
          </a:prstGeom>
          <a:noFill/>
        </p:spPr>
        <p:txBody>
          <a:bodyPr wrap="square">
            <a:spAutoFit/>
          </a:bodyPr>
          <a:lstStyle/>
          <a:p>
            <a:pPr algn="ctr"/>
            <a:r>
              <a:rPr lang="en-US" sz="2600" dirty="0">
                <a:solidFill>
                  <a:srgbClr val="FF0000"/>
                </a:solidFill>
                <a:latin typeface="Atkinson Hyperlegible" pitchFamily="50" charset="0"/>
              </a:rPr>
              <a:t>1. Create an account.</a:t>
            </a:r>
            <a:endParaRPr lang="en-US" sz="2600" dirty="0">
              <a:solidFill>
                <a:srgbClr val="FF0000"/>
              </a:solidFill>
            </a:endParaRPr>
          </a:p>
        </p:txBody>
      </p:sp>
      <p:sp>
        <p:nvSpPr>
          <p:cNvPr id="8" name="Oval 7">
            <a:extLst>
              <a:ext uri="{FF2B5EF4-FFF2-40B4-BE49-F238E27FC236}">
                <a16:creationId xmlns:a16="http://schemas.microsoft.com/office/drawing/2014/main" id="{55BFCFA0-B377-300A-FBD6-E56D16D100E7}"/>
              </a:ext>
            </a:extLst>
          </p:cNvPr>
          <p:cNvSpPr/>
          <p:nvPr/>
        </p:nvSpPr>
        <p:spPr>
          <a:xfrm>
            <a:off x="7861208" y="1472685"/>
            <a:ext cx="3223425" cy="27111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D17CFF-6DA5-9F8B-D3FA-52C9C8BA2921}"/>
              </a:ext>
            </a:extLst>
          </p:cNvPr>
          <p:cNvSpPr txBox="1"/>
          <p:nvPr/>
        </p:nvSpPr>
        <p:spPr>
          <a:xfrm>
            <a:off x="5112327" y="514216"/>
            <a:ext cx="3599406" cy="492443"/>
          </a:xfrm>
          <a:prstGeom prst="rect">
            <a:avLst/>
          </a:prstGeom>
          <a:noFill/>
        </p:spPr>
        <p:txBody>
          <a:bodyPr wrap="square">
            <a:spAutoFit/>
          </a:bodyPr>
          <a:lstStyle/>
          <a:p>
            <a:pPr algn="ctr"/>
            <a:r>
              <a:rPr lang="en-US" sz="2600" dirty="0">
                <a:solidFill>
                  <a:srgbClr val="FF0000"/>
                </a:solidFill>
                <a:latin typeface="Atkinson Hyperlegible" pitchFamily="50" charset="0"/>
              </a:rPr>
              <a:t>2. Click </a:t>
            </a:r>
            <a:r>
              <a:rPr lang="en-US" sz="2600" i="1" dirty="0">
                <a:solidFill>
                  <a:srgbClr val="FF0000"/>
                </a:solidFill>
                <a:latin typeface="Atkinson Hyperlegible" pitchFamily="50" charset="0"/>
              </a:rPr>
              <a:t>Programs.</a:t>
            </a:r>
            <a:endParaRPr lang="en-US" sz="2600" i="1" dirty="0">
              <a:solidFill>
                <a:srgbClr val="FF0000"/>
              </a:solidFill>
            </a:endParaRPr>
          </a:p>
        </p:txBody>
      </p:sp>
    </p:spTree>
    <p:extLst>
      <p:ext uri="{BB962C8B-B14F-4D97-AF65-F5344CB8AC3E}">
        <p14:creationId xmlns:p14="http://schemas.microsoft.com/office/powerpoint/2010/main" val="20795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73845" y="1223578"/>
            <a:ext cx="11387678" cy="5349296"/>
          </a:xfrm>
        </p:spPr>
        <p:txBody>
          <a:bodyPr>
            <a:normAutofit/>
          </a:bodyPr>
          <a:lstStyle/>
          <a:p>
            <a:pPr marL="0" indent="0">
              <a:buNone/>
            </a:pPr>
            <a:r>
              <a:rPr lang="en-US" sz="2600" b="1" dirty="0">
                <a:latin typeface="Atkinson Hyperlegible" pitchFamily="50" charset="0"/>
              </a:rPr>
              <a:t>School of Excellence </a:t>
            </a:r>
            <a:r>
              <a:rPr lang="en-US" sz="2600" dirty="0">
                <a:latin typeface="Atkinson Hyperlegible" pitchFamily="50" charset="0"/>
              </a:rPr>
              <a:t>is a designation awarded to PTAs and their school for doing a great job fulfilling the mission of PTA. The PTA nominates itself.</a:t>
            </a:r>
          </a:p>
          <a:p>
            <a:pPr marL="0" indent="0">
              <a:buNone/>
            </a:pPr>
            <a:endParaRPr lang="en-US" sz="1100" dirty="0">
              <a:latin typeface="Atkinson Hyperlegible" pitchFamily="50" charset="0"/>
            </a:endParaRPr>
          </a:p>
          <a:p>
            <a:pPr marL="0" indent="0">
              <a:buNone/>
            </a:pPr>
            <a:r>
              <a:rPr lang="en-US" sz="2600" dirty="0">
                <a:latin typeface="Atkinson Hyperlegible" pitchFamily="50" charset="0"/>
              </a:rPr>
              <a:t>2022-2023 Winners:</a:t>
            </a:r>
          </a:p>
          <a:p>
            <a:pPr marL="0" indent="0">
              <a:buNone/>
            </a:pPr>
            <a:r>
              <a:rPr lang="en-US" sz="2600" dirty="0">
                <a:latin typeface="Atkinson Hyperlegible" pitchFamily="50" charset="0"/>
              </a:rPr>
              <a:t>A.C. </a:t>
            </a:r>
            <a:r>
              <a:rPr lang="en-US" sz="2600" dirty="0" err="1">
                <a:latin typeface="Atkinson Hyperlegible" pitchFamily="50" charset="0"/>
              </a:rPr>
              <a:t>Steere</a:t>
            </a:r>
            <a:r>
              <a:rPr lang="en-US" sz="2600" dirty="0">
                <a:latin typeface="Atkinson Hyperlegible" pitchFamily="50" charset="0"/>
              </a:rPr>
              <a:t> Elementary, Shreveport</a:t>
            </a:r>
          </a:p>
          <a:p>
            <a:pPr marL="0" indent="0">
              <a:buNone/>
            </a:pPr>
            <a:endParaRPr lang="en-US" sz="1050" dirty="0">
              <a:latin typeface="Atkinson Hyperlegible" pitchFamily="50" charset="0"/>
            </a:endParaRPr>
          </a:p>
          <a:p>
            <a:pPr marL="0" indent="0">
              <a:buNone/>
            </a:pPr>
            <a:r>
              <a:rPr lang="en-US" sz="2600" dirty="0">
                <a:latin typeface="Atkinson Hyperlegible" pitchFamily="50" charset="0"/>
              </a:rPr>
              <a:t>2021-2022 Winners:</a:t>
            </a:r>
          </a:p>
          <a:p>
            <a:pPr algn="l"/>
            <a:r>
              <a:rPr lang="en-US" sz="2600" b="0" i="0" dirty="0">
                <a:solidFill>
                  <a:srgbClr val="050505"/>
                </a:solidFill>
                <a:effectLst/>
                <a:latin typeface="Segoe UI Historic" panose="020B0502040204020203" pitchFamily="34" charset="0"/>
              </a:rPr>
              <a:t>Eden Gardens Fundamental Magnet PTA, Shreveport</a:t>
            </a:r>
          </a:p>
          <a:p>
            <a:pPr algn="l"/>
            <a:r>
              <a:rPr lang="en-US" sz="2600" b="0" i="0" dirty="0">
                <a:solidFill>
                  <a:srgbClr val="050505"/>
                </a:solidFill>
                <a:effectLst/>
                <a:latin typeface="Segoe UI Historic" panose="020B0502040204020203" pitchFamily="34" charset="0"/>
              </a:rPr>
              <a:t>Fairfield Elementary Magnet PTA, Shreveport</a:t>
            </a:r>
          </a:p>
          <a:p>
            <a:pPr algn="l"/>
            <a:r>
              <a:rPr lang="en-US" sz="2600" b="0" i="0" dirty="0">
                <a:solidFill>
                  <a:srgbClr val="050505"/>
                </a:solidFill>
                <a:effectLst/>
                <a:latin typeface="Segoe UI Historic" panose="020B0502040204020203" pitchFamily="34" charset="0"/>
              </a:rPr>
              <a:t>Mandeville Elementary School PTA, Mandeville</a:t>
            </a:r>
          </a:p>
          <a:p>
            <a:pPr algn="l"/>
            <a:r>
              <a:rPr lang="en-US" sz="2600" b="0" i="0" dirty="0" err="1">
                <a:solidFill>
                  <a:srgbClr val="050505"/>
                </a:solidFill>
                <a:effectLst/>
                <a:latin typeface="Segoe UI Historic" panose="020B0502040204020203" pitchFamily="34" charset="0"/>
              </a:rPr>
              <a:t>Marigny</a:t>
            </a:r>
            <a:r>
              <a:rPr lang="en-US" sz="2600" b="0" i="0" dirty="0">
                <a:solidFill>
                  <a:srgbClr val="050505"/>
                </a:solidFill>
                <a:effectLst/>
                <a:latin typeface="Segoe UI Historic" panose="020B0502040204020203" pitchFamily="34" charset="0"/>
              </a:rPr>
              <a:t> Elementary School PTA, Mandeville</a:t>
            </a:r>
          </a:p>
          <a:p>
            <a:pPr algn="l"/>
            <a:r>
              <a:rPr lang="en-US" sz="2600" b="0" i="0" dirty="0">
                <a:solidFill>
                  <a:srgbClr val="050505"/>
                </a:solidFill>
                <a:effectLst/>
                <a:latin typeface="Segoe UI Historic" panose="020B0502040204020203" pitchFamily="34" charset="0"/>
              </a:rPr>
              <a:t>South Highlands Elementary Magnet PTA, Shreveport</a:t>
            </a:r>
            <a:endParaRPr lang="en-US" sz="2600" dirty="0">
              <a:latin typeface="Atkinson Hyperlegible" pitchFamily="50" charset="0"/>
            </a:endParaRPr>
          </a:p>
          <a:p>
            <a:pPr marL="0" indent="0">
              <a:buNone/>
            </a:pPr>
            <a:endParaRPr lang="en-US" sz="2600" dirty="0">
              <a:latin typeface="Atkinson Hyperlegible" pitchFamily="50" charset="0"/>
            </a:endParaRP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pic>
        <p:nvPicPr>
          <p:cNvPr id="1026" name="Picture 2" descr="National PTA School of Excellence">
            <a:extLst>
              <a:ext uri="{FF2B5EF4-FFF2-40B4-BE49-F238E27FC236}">
                <a16:creationId xmlns:a16="http://schemas.microsoft.com/office/drawing/2014/main" id="{93ABF002-FAEB-F0FA-7D4A-3840ED524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022" y="2112829"/>
            <a:ext cx="4993346" cy="173581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5CCFC79-175F-1282-0238-49F2D56135BB}"/>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spTree>
    <p:extLst>
      <p:ext uri="{BB962C8B-B14F-4D97-AF65-F5344CB8AC3E}">
        <p14:creationId xmlns:p14="http://schemas.microsoft.com/office/powerpoint/2010/main" val="429066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73846" y="1223578"/>
            <a:ext cx="6727996" cy="2321288"/>
          </a:xfrm>
        </p:spPr>
        <p:txBody>
          <a:bodyPr>
            <a:normAutofit/>
          </a:bodyPr>
          <a:lstStyle/>
          <a:p>
            <a:r>
              <a:rPr lang="en-US" sz="2600" b="1" dirty="0">
                <a:latin typeface="Atkinson Hyperlegible" pitchFamily="50" charset="0"/>
              </a:rPr>
              <a:t>Reflections </a:t>
            </a:r>
            <a:r>
              <a:rPr lang="en-US" sz="2600" dirty="0">
                <a:latin typeface="Atkinson Hyperlegible" pitchFamily="50" charset="0"/>
              </a:rPr>
              <a:t>is a 50+ year old arts education program that provides recognition of and access to the arts in 6 categories: Dance Choreography, Film Production, Literature, Music Composition, Photography, and Visual Arts. </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sp>
        <p:nvSpPr>
          <p:cNvPr id="10" name="Title 1">
            <a:extLst>
              <a:ext uri="{FF2B5EF4-FFF2-40B4-BE49-F238E27FC236}">
                <a16:creationId xmlns:a16="http://schemas.microsoft.com/office/drawing/2014/main" id="{75CCFC79-175F-1282-0238-49F2D56135BB}"/>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sp>
        <p:nvSpPr>
          <p:cNvPr id="2" name="Subtitle 2">
            <a:extLst>
              <a:ext uri="{FF2B5EF4-FFF2-40B4-BE49-F238E27FC236}">
                <a16:creationId xmlns:a16="http://schemas.microsoft.com/office/drawing/2014/main" id="{2006022C-FA22-C0E4-B65A-1379C51D39E9}"/>
              </a:ext>
            </a:extLst>
          </p:cNvPr>
          <p:cNvSpPr txBox="1">
            <a:spLocks/>
          </p:cNvSpPr>
          <p:nvPr/>
        </p:nvSpPr>
        <p:spPr>
          <a:xfrm>
            <a:off x="173845" y="3515841"/>
            <a:ext cx="11575569" cy="2816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tkinson Hyperlegible" pitchFamily="50" charset="0"/>
              </a:rPr>
              <a:t>Age divisions are PreK–Grade 2, Grades 3–5, Grades 6–8, Grades 9–12, and Special Artist (all ages with ADA Sec. 504). Enter all age groups for your PTA.</a:t>
            </a:r>
          </a:p>
          <a:p>
            <a:r>
              <a:rPr lang="en-US" sz="2600" dirty="0">
                <a:latin typeface="Atkinson Hyperlegible" pitchFamily="50" charset="0"/>
              </a:rPr>
              <a:t>To participate, provide reflections contact information (register) with LAPTA at </a:t>
            </a:r>
            <a:r>
              <a:rPr lang="en-US" sz="2600" b="1" dirty="0">
                <a:latin typeface="Atkinson Hyperlegible" pitchFamily="50" charset="0"/>
              </a:rPr>
              <a:t>LouisianaPTA.org/reflections</a:t>
            </a:r>
            <a:r>
              <a:rPr lang="en-US" sz="2600" dirty="0">
                <a:latin typeface="Atkinson Hyperlegible" pitchFamily="50" charset="0"/>
              </a:rPr>
              <a:t>. </a:t>
            </a:r>
          </a:p>
          <a:p>
            <a:r>
              <a:rPr lang="en-US" sz="2600" dirty="0">
                <a:latin typeface="Atkinson Hyperlegible" pitchFamily="50" charset="0"/>
              </a:rPr>
              <a:t>The </a:t>
            </a:r>
            <a:r>
              <a:rPr lang="en-US" sz="2600" b="1" dirty="0">
                <a:latin typeface="Atkinson Hyperlegible" pitchFamily="50" charset="0"/>
              </a:rPr>
              <a:t>LAPTA portal entry link </a:t>
            </a:r>
            <a:r>
              <a:rPr lang="en-US" sz="2600" dirty="0">
                <a:latin typeface="Atkinson Hyperlegible" pitchFamily="50" charset="0"/>
              </a:rPr>
              <a:t>will be shared in </a:t>
            </a:r>
            <a:r>
              <a:rPr lang="en-US" sz="2600" b="1" dirty="0">
                <a:latin typeface="Atkinson Hyperlegible" pitchFamily="50" charset="0"/>
              </a:rPr>
              <a:t>December</a:t>
            </a:r>
            <a:r>
              <a:rPr lang="en-US" sz="2600" dirty="0">
                <a:latin typeface="Atkinson Hyperlegible" pitchFamily="50" charset="0"/>
              </a:rPr>
              <a:t> from LAPTA.</a:t>
            </a:r>
          </a:p>
          <a:p>
            <a:r>
              <a:rPr lang="en-US" sz="2600" dirty="0">
                <a:latin typeface="Atkinson Hyperlegible" pitchFamily="50" charset="0"/>
              </a:rPr>
              <a:t>Participate in the LAPTA monthly Zoom calls. </a:t>
            </a:r>
            <a:r>
              <a:rPr lang="en-US" sz="2600" b="1" dirty="0">
                <a:latin typeface="Atkinson Hyperlegible" pitchFamily="50" charset="0"/>
              </a:rPr>
              <a:t>August 30 </a:t>
            </a:r>
            <a:r>
              <a:rPr lang="en-US" sz="2600" dirty="0">
                <a:latin typeface="Atkinson Hyperlegible" pitchFamily="50" charset="0"/>
              </a:rPr>
              <a:t>is next Zoom call.</a:t>
            </a:r>
          </a:p>
        </p:txBody>
      </p:sp>
      <p:grpSp>
        <p:nvGrpSpPr>
          <p:cNvPr id="11" name="Group 10">
            <a:extLst>
              <a:ext uri="{FF2B5EF4-FFF2-40B4-BE49-F238E27FC236}">
                <a16:creationId xmlns:a16="http://schemas.microsoft.com/office/drawing/2014/main" id="{A0F9B31E-7A62-0A11-7DCC-BDD55C8CED0D}"/>
              </a:ext>
            </a:extLst>
          </p:cNvPr>
          <p:cNvGrpSpPr/>
          <p:nvPr/>
        </p:nvGrpSpPr>
        <p:grpSpPr>
          <a:xfrm>
            <a:off x="6647198" y="237994"/>
            <a:ext cx="5384104" cy="3248214"/>
            <a:chOff x="6647198" y="93945"/>
            <a:chExt cx="5384104" cy="3248214"/>
          </a:xfrm>
        </p:grpSpPr>
        <p:pic>
          <p:nvPicPr>
            <p:cNvPr id="1028" name="Picture 4" descr="Reflections Arts Program">
              <a:extLst>
                <a:ext uri="{FF2B5EF4-FFF2-40B4-BE49-F238E27FC236}">
                  <a16:creationId xmlns:a16="http://schemas.microsoft.com/office/drawing/2014/main" id="{CFD0931C-FC34-382A-016A-C4E8DC895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13"/>
            <a:stretch/>
          </p:blipFill>
          <p:spPr bwMode="auto">
            <a:xfrm>
              <a:off x="6901842" y="93945"/>
              <a:ext cx="4800942" cy="9172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10;&#10;Description automatically generated with low confidence">
              <a:extLst>
                <a:ext uri="{FF2B5EF4-FFF2-40B4-BE49-F238E27FC236}">
                  <a16:creationId xmlns:a16="http://schemas.microsoft.com/office/drawing/2014/main" id="{2F3A8202-2D8B-5700-6B6C-10EE2C415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198" y="967391"/>
              <a:ext cx="5384104" cy="2374768"/>
            </a:xfrm>
            <a:prstGeom prst="rect">
              <a:avLst/>
            </a:prstGeom>
          </p:spPr>
        </p:pic>
      </p:grpSp>
    </p:spTree>
    <p:extLst>
      <p:ext uri="{BB962C8B-B14F-4D97-AF65-F5344CB8AC3E}">
        <p14:creationId xmlns:p14="http://schemas.microsoft.com/office/powerpoint/2010/main" val="1711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7" y="1177541"/>
            <a:ext cx="5125287" cy="5349296"/>
          </a:xfrm>
        </p:spPr>
        <p:txBody>
          <a:bodyPr>
            <a:normAutofit/>
          </a:bodyPr>
          <a:lstStyle/>
          <a:p>
            <a:pPr marL="0" indent="0">
              <a:buNone/>
            </a:pPr>
            <a:r>
              <a:rPr lang="en-US" sz="2600" b="1" dirty="0">
                <a:latin typeface="Atkinson Hyperlegible" pitchFamily="50" charset="0"/>
              </a:rPr>
              <a:t>Family Reading Experience</a:t>
            </a:r>
            <a:r>
              <a:rPr lang="en-US" sz="2600" dirty="0">
                <a:latin typeface="Atkinson Hyperlegible" pitchFamily="50" charset="0"/>
              </a:rPr>
              <a:t> supports the development of literacy skills and encourage a love of reading through access to books through events and activities.</a:t>
            </a:r>
          </a:p>
          <a:p>
            <a:r>
              <a:rPr lang="en-US" sz="2600" dirty="0">
                <a:latin typeface="Atkinson Hyperlegible" pitchFamily="50" charset="0"/>
              </a:rPr>
              <a:t>Literacy Activities to Host for the School: “Events and Activities for PTAs Toolkit” includes 7 programs.</a:t>
            </a:r>
          </a:p>
          <a:p>
            <a:r>
              <a:rPr lang="en-US" sz="2600" dirty="0">
                <a:latin typeface="Atkinson Hyperlegible" pitchFamily="50" charset="0"/>
              </a:rPr>
              <a:t>Family Resources to share with the School Community: “Information Distribution Toolkit” includes 20 programs.</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pic>
        <p:nvPicPr>
          <p:cNvPr id="2050" name="Picture 2" descr="Family Reading Experience">
            <a:extLst>
              <a:ext uri="{FF2B5EF4-FFF2-40B4-BE49-F238E27FC236}">
                <a16:creationId xmlns:a16="http://schemas.microsoft.com/office/drawing/2014/main" id="{AA84B077-E738-CA22-975E-A4F1ADCB2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193" y="944480"/>
            <a:ext cx="5222815" cy="14166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pic>
        <p:nvPicPr>
          <p:cNvPr id="4" name="Picture 3">
            <a:extLst>
              <a:ext uri="{FF2B5EF4-FFF2-40B4-BE49-F238E27FC236}">
                <a16:creationId xmlns:a16="http://schemas.microsoft.com/office/drawing/2014/main" id="{5483B201-53AC-897D-5670-4B8CB02E705D}"/>
              </a:ext>
            </a:extLst>
          </p:cNvPr>
          <p:cNvPicPr>
            <a:picLocks noChangeAspect="1"/>
          </p:cNvPicPr>
          <p:nvPr/>
        </p:nvPicPr>
        <p:blipFill>
          <a:blip r:embed="rId3"/>
          <a:stretch>
            <a:fillRect/>
          </a:stretch>
        </p:blipFill>
        <p:spPr>
          <a:xfrm>
            <a:off x="5157196" y="2632525"/>
            <a:ext cx="7034803" cy="3731026"/>
          </a:xfrm>
          <a:prstGeom prst="rect">
            <a:avLst/>
          </a:prstGeom>
        </p:spPr>
      </p:pic>
      <p:sp>
        <p:nvSpPr>
          <p:cNvPr id="5" name="Arrow: Right 4">
            <a:extLst>
              <a:ext uri="{FF2B5EF4-FFF2-40B4-BE49-F238E27FC236}">
                <a16:creationId xmlns:a16="http://schemas.microsoft.com/office/drawing/2014/main" id="{C53AFD2B-21A9-2925-F63A-23A4E1FA7811}"/>
              </a:ext>
            </a:extLst>
          </p:cNvPr>
          <p:cNvSpPr/>
          <p:nvPr/>
        </p:nvSpPr>
        <p:spPr>
          <a:xfrm rot="8874504">
            <a:off x="9782524" y="5613012"/>
            <a:ext cx="999919" cy="335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598185-015F-5EC6-F5CE-0E85AA23FB0B}"/>
              </a:ext>
            </a:extLst>
          </p:cNvPr>
          <p:cNvSpPr/>
          <p:nvPr/>
        </p:nvSpPr>
        <p:spPr>
          <a:xfrm>
            <a:off x="5157197" y="5780761"/>
            <a:ext cx="4587152" cy="4709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8" y="1177541"/>
            <a:ext cx="11551138" cy="1893869"/>
          </a:xfrm>
        </p:spPr>
        <p:txBody>
          <a:bodyPr>
            <a:normAutofit/>
          </a:bodyPr>
          <a:lstStyle/>
          <a:p>
            <a:pPr marL="0" indent="0">
              <a:buNone/>
            </a:pPr>
            <a:r>
              <a:rPr lang="en-US" sz="2600" b="1" dirty="0">
                <a:latin typeface="Atkinson Hyperlegible" pitchFamily="50" charset="0"/>
              </a:rPr>
              <a:t>STEM+ Families Programs</a:t>
            </a:r>
            <a:r>
              <a:rPr lang="en-US" sz="2600" dirty="0">
                <a:latin typeface="Atkinson Hyperlegible" pitchFamily="50" charset="0"/>
              </a:rPr>
              <a:t> foster passion for science, technology, engineering, and math through fun activities and by involving families in these experiences together. The programs aim to inspire students to pursue career opportunities in STEM fields. These are great for Science or Family Engagement Nights.</a:t>
            </a:r>
          </a:p>
          <a:p>
            <a:pPr marL="0" indent="0">
              <a:buNone/>
            </a:pPr>
            <a:endParaRPr lang="en-US" sz="2600"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PTA.org/programs</a:t>
            </a:r>
          </a:p>
        </p:txBody>
      </p:sp>
      <p:pic>
        <p:nvPicPr>
          <p:cNvPr id="2052" name="Picture 4" descr="STEM + Families">
            <a:extLst>
              <a:ext uri="{FF2B5EF4-FFF2-40B4-BE49-F238E27FC236}">
                <a16:creationId xmlns:a16="http://schemas.microsoft.com/office/drawing/2014/main" id="{4BE17DDA-3AAC-5B2C-F644-24B552EB9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777" y="4465529"/>
            <a:ext cx="8235660" cy="161585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National PTA Programs</a:t>
            </a:r>
          </a:p>
        </p:txBody>
      </p:sp>
      <p:sp>
        <p:nvSpPr>
          <p:cNvPr id="2" name="Subtitle 2">
            <a:extLst>
              <a:ext uri="{FF2B5EF4-FFF2-40B4-BE49-F238E27FC236}">
                <a16:creationId xmlns:a16="http://schemas.microsoft.com/office/drawing/2014/main" id="{EFD9009C-6820-9318-B060-13334DFE9E66}"/>
              </a:ext>
            </a:extLst>
          </p:cNvPr>
          <p:cNvSpPr txBox="1">
            <a:spLocks/>
          </p:cNvSpPr>
          <p:nvPr/>
        </p:nvSpPr>
        <p:spPr>
          <a:xfrm>
            <a:off x="160697" y="3071410"/>
            <a:ext cx="11607505" cy="3304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tkinson Hyperlegible" pitchFamily="50" charset="0"/>
              </a:rPr>
              <a:t>STEM at Home Activities – 6 activities with instructional videos &amp; </a:t>
            </a:r>
            <a:r>
              <a:rPr lang="en-US" sz="2600" dirty="0" err="1">
                <a:latin typeface="Atkinson Hyperlegible" pitchFamily="50" charset="0"/>
              </a:rPr>
              <a:t>printables</a:t>
            </a:r>
            <a:endParaRPr lang="en-US" sz="2600" dirty="0">
              <a:latin typeface="Atkinson Hyperlegible" pitchFamily="50" charset="0"/>
            </a:endParaRPr>
          </a:p>
          <a:p>
            <a:r>
              <a:rPr lang="en-US" sz="2600" dirty="0">
                <a:latin typeface="Atkinson Hyperlegible" pitchFamily="50" charset="0"/>
              </a:rPr>
              <a:t>STEM at Home Kits – 10 kits with spreadsheets, videos, and </a:t>
            </a:r>
            <a:r>
              <a:rPr lang="en-US" sz="2600" dirty="0" err="1">
                <a:latin typeface="Atkinson Hyperlegible" pitchFamily="50" charset="0"/>
              </a:rPr>
              <a:t>printables</a:t>
            </a:r>
            <a:endParaRPr lang="en-US" sz="2600" dirty="0">
              <a:latin typeface="Atkinson Hyperlegible" pitchFamily="50" charset="0"/>
            </a:endParaRPr>
          </a:p>
          <a:p>
            <a:r>
              <a:rPr lang="en-US" sz="2600" dirty="0">
                <a:latin typeface="Atkinson Hyperlegible" pitchFamily="50" charset="0"/>
              </a:rPr>
              <a:t>Careers in STEM</a:t>
            </a:r>
          </a:p>
        </p:txBody>
      </p:sp>
    </p:spTree>
    <p:extLst>
      <p:ext uri="{BB962C8B-B14F-4D97-AF65-F5344CB8AC3E}">
        <p14:creationId xmlns:p14="http://schemas.microsoft.com/office/powerpoint/2010/main" val="81029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160698" y="1177540"/>
            <a:ext cx="11718052" cy="5658478"/>
          </a:xfrm>
        </p:spPr>
        <p:txBody>
          <a:bodyPr>
            <a:normAutofit/>
          </a:bodyPr>
          <a:lstStyle/>
          <a:p>
            <a:pPr marL="0" indent="0">
              <a:lnSpc>
                <a:spcPct val="110000"/>
              </a:lnSpc>
              <a:buNone/>
            </a:pPr>
            <a:r>
              <a:rPr lang="en-US" sz="2600" dirty="0">
                <a:latin typeface="Atkinson Hyperlegible" pitchFamily="50" charset="0"/>
              </a:rPr>
              <a:t>The </a:t>
            </a:r>
            <a:r>
              <a:rPr lang="en-US" sz="2600" b="1" dirty="0">
                <a:latin typeface="Atkinson Hyperlegible" pitchFamily="50" charset="0"/>
              </a:rPr>
              <a:t>Gator Mobile STEM Lab and Mobile Mechatronics Lab </a:t>
            </a:r>
            <a:r>
              <a:rPr lang="en-US" sz="2600" dirty="0">
                <a:latin typeface="Atkinson Hyperlegible" pitchFamily="50" charset="0"/>
              </a:rPr>
              <a:t>are outfitted with state-of-the-art equipment for hands-on career exploration, STEM events, career fairs, mobile testing, and skills training. </a:t>
            </a:r>
            <a:r>
              <a:rPr lang="en-US" sz="2600" u="sng" dirty="0">
                <a:latin typeface="Atkinson Hyperlegible" pitchFamily="50" charset="0"/>
              </a:rPr>
              <a:t>Serving Orleans, St. Tammany, Tangipahoa, Livingston, Washington and St. Helena</a:t>
            </a:r>
            <a:r>
              <a:rPr lang="en-US" sz="2600" dirty="0">
                <a:latin typeface="Atkinson Hyperlegible" pitchFamily="50" charset="0"/>
              </a:rPr>
              <a:t>. Programs are customizable to any grade level. </a:t>
            </a:r>
            <a:r>
              <a:rPr lang="en-US" sz="2600" b="1" dirty="0" err="1">
                <a:latin typeface="Atkinson Hyperlegible" pitchFamily="50" charset="0"/>
              </a:rPr>
              <a:t>Starlab</a:t>
            </a:r>
            <a:r>
              <a:rPr lang="en-US" sz="2600" dirty="0">
                <a:latin typeface="Atkinson Hyperlegible" pitchFamily="50" charset="0"/>
              </a:rPr>
              <a:t>® features a portable digital planetarium which sets up in a school gym or similar large room. Programs are customizable to any grade level. </a:t>
            </a:r>
            <a:r>
              <a:rPr lang="en-US" sz="2600">
                <a:latin typeface="Atkinson Hyperlegible" pitchFamily="50" charset="0"/>
              </a:rPr>
              <a:t>Contact 985-545-1231 </a:t>
            </a:r>
            <a:r>
              <a:rPr lang="en-US" sz="2600" dirty="0">
                <a:latin typeface="Atkinson Hyperlegible" pitchFamily="50" charset="0"/>
              </a:rPr>
              <a:t>or charlescrabtree@northshorecollege</a:t>
            </a:r>
            <a:r>
              <a:rPr lang="en-US" sz="2600">
                <a:latin typeface="Atkinson Hyperlegible" pitchFamily="50" charset="0"/>
              </a:rPr>
              <a:t>.edu.</a:t>
            </a:r>
            <a:endParaRPr lang="en-US" sz="2600" dirty="0">
              <a:latin typeface="Atkinson Hyperlegible" pitchFamily="50" charset="0"/>
            </a:endParaRPr>
          </a:p>
          <a:p>
            <a:pPr marL="0" indent="0">
              <a:lnSpc>
                <a:spcPct val="110000"/>
              </a:lnSpc>
              <a:buNone/>
            </a:pPr>
            <a:endParaRPr lang="en-US" sz="2600" dirty="0">
              <a:latin typeface="Atkinson Hyperlegible" pitchFamily="50" charset="0"/>
            </a:endParaRPr>
          </a:p>
          <a:p>
            <a:pPr marL="0" indent="0">
              <a:lnSpc>
                <a:spcPct val="110000"/>
              </a:lnSpc>
              <a:buNone/>
            </a:pPr>
            <a:endParaRPr lang="en-US" sz="2600" dirty="0">
              <a:latin typeface="Atkinson Hyperlegible" pitchFamily="50" charset="0"/>
            </a:endParaRPr>
          </a:p>
          <a:p>
            <a:pPr marL="0" indent="0">
              <a:lnSpc>
                <a:spcPct val="110000"/>
              </a:lnSpc>
              <a:buNone/>
            </a:pPr>
            <a:r>
              <a:rPr lang="en-US" sz="2600" dirty="0">
                <a:latin typeface="Atkinson Hyperlegible" pitchFamily="50" charset="0"/>
              </a:rPr>
              <a:t>Northwest LA Technical Community College can present at schools about their college. Contact Shay Hudson at (318) 676-7811, </a:t>
            </a:r>
            <a:r>
              <a:rPr lang="en-US" sz="2600" dirty="0" err="1">
                <a:latin typeface="Atkinson Hyperlegible" pitchFamily="50" charset="0"/>
              </a:rPr>
              <a:t>ext</a:t>
            </a:r>
            <a:r>
              <a:rPr lang="en-US" sz="2600" dirty="0">
                <a:latin typeface="Atkinson Hyperlegible" pitchFamily="50" charset="0"/>
              </a:rPr>
              <a:t> 162.</a:t>
            </a:r>
          </a:p>
        </p:txBody>
      </p:sp>
      <p:sp>
        <p:nvSpPr>
          <p:cNvPr id="13" name="Title 1">
            <a:extLst>
              <a:ext uri="{FF2B5EF4-FFF2-40B4-BE49-F238E27FC236}">
                <a16:creationId xmlns:a16="http://schemas.microsoft.com/office/drawing/2014/main" id="{B12DD036-015D-50B2-67FB-77A1C6F59C2A}"/>
              </a:ext>
            </a:extLst>
          </p:cNvPr>
          <p:cNvSpPr txBox="1">
            <a:spLocks/>
          </p:cNvSpPr>
          <p:nvPr/>
        </p:nvSpPr>
        <p:spPr>
          <a:xfrm>
            <a:off x="160698" y="385012"/>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Northshore Technical Community College</a:t>
            </a:r>
          </a:p>
        </p:txBody>
      </p:sp>
      <p:pic>
        <p:nvPicPr>
          <p:cNvPr id="1028" name="Picture 4" descr="Northshore Technical Community College">
            <a:extLst>
              <a:ext uri="{FF2B5EF4-FFF2-40B4-BE49-F238E27FC236}">
                <a16:creationId xmlns:a16="http://schemas.microsoft.com/office/drawing/2014/main" id="{9AFAA71F-83E1-F543-3FE3-53455E71D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50" y="4342624"/>
            <a:ext cx="4696708" cy="96752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4C82E82-4D62-7761-3FE8-A74ACFFA65FD}"/>
              </a:ext>
            </a:extLst>
          </p:cNvPr>
          <p:cNvSpPr txBox="1">
            <a:spLocks/>
          </p:cNvSpPr>
          <p:nvPr/>
        </p:nvSpPr>
        <p:spPr>
          <a:xfrm>
            <a:off x="160698" y="4826385"/>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Shreveport Area</a:t>
            </a:r>
          </a:p>
        </p:txBody>
      </p:sp>
    </p:spTree>
    <p:extLst>
      <p:ext uri="{BB962C8B-B14F-4D97-AF65-F5344CB8AC3E}">
        <p14:creationId xmlns:p14="http://schemas.microsoft.com/office/powerpoint/2010/main" val="537152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12680</TotalTime>
  <Words>2828</Words>
  <Application>Microsoft Office PowerPoint</Application>
  <PresentationFormat>Widescreen</PresentationFormat>
  <Paragraphs>216</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Atkinson Hyperlegible</vt:lpstr>
      <vt:lpstr>Calibri</vt:lpstr>
      <vt:lpstr>Calibri Light</vt:lpstr>
      <vt:lpstr>Josefin Sans</vt:lpstr>
      <vt:lpstr>Segoe UI Historic</vt:lpstr>
      <vt:lpstr>Office Theme</vt:lpstr>
      <vt:lpstr>PTA Leadership Training Programs &amp; Grants</vt:lpstr>
      <vt:lpstr>Why are we here? Why do you PTA?</vt:lpstr>
      <vt:lpstr>PowerPoint Presentation</vt:lpstr>
      <vt:lpstr>PTA.org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Beth Maillho</cp:lastModifiedBy>
  <cp:revision>3</cp:revision>
  <cp:lastPrinted>2022-08-19T16:41:51Z</cp:lastPrinted>
  <dcterms:created xsi:type="dcterms:W3CDTF">2022-07-11T22:19:33Z</dcterms:created>
  <dcterms:modified xsi:type="dcterms:W3CDTF">2022-08-19T18:35:26Z</dcterms:modified>
</cp:coreProperties>
</file>